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embeddedFontLst>
    <p:embeddedFont>
      <p:font typeface="MiSans" panose="020B0604020202020204" charset="-122"/>
      <p:regular r:id="rId18"/>
    </p:embeddedFont>
    <p:embeddedFont>
      <p:font typeface="Noto Sans SC" panose="020B0200000000000000" pitchFamily="34" charset="-128"/>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7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3.png"/><Relationship Id="rId7" Type="http://schemas.openxmlformats.org/officeDocument/2006/relationships/image" Target="../media/image11.png"/><Relationship Id="rId12" Type="http://schemas.openxmlformats.org/officeDocument/2006/relationships/image" Target="../media/image50.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49.png"/><Relationship Id="rId5" Type="http://schemas.openxmlformats.org/officeDocument/2006/relationships/image" Target="../media/image9.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1730375"/>
            <a:ext cx="12235815" cy="5128895"/>
          </a:xfrm>
          <a:prstGeom prst="rect">
            <a:avLst/>
          </a:prstGeom>
          <a:solidFill>
            <a:srgbClr val="C15145"/>
          </a:solidFill>
          <a:ln/>
        </p:spPr>
      </p:sp>
      <p:sp>
        <p:nvSpPr>
          <p:cNvPr id="5" name="Text 3"/>
          <p:cNvSpPr/>
          <p:nvPr/>
        </p:nvSpPr>
        <p:spPr>
          <a:xfrm>
            <a:off x="-30480" y="1730375"/>
            <a:ext cx="12235815" cy="51288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20100000">
            <a:off x="5164455" y="3388995"/>
            <a:ext cx="6988810" cy="2291080"/>
          </a:xfrm>
          <a:prstGeom prst="ellipse">
            <a:avLst/>
          </a:prstGeom>
          <a:solidFill>
            <a:srgbClr val="B2C3F7"/>
          </a:solidFill>
          <a:ln/>
        </p:spPr>
      </p:sp>
      <p:sp>
        <p:nvSpPr>
          <p:cNvPr id="7" name="Text 5"/>
          <p:cNvSpPr/>
          <p:nvPr/>
        </p:nvSpPr>
        <p:spPr>
          <a:xfrm rot="20100000">
            <a:off x="5164455" y="3388995"/>
            <a:ext cx="6988810" cy="2291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23620" y="1751965"/>
            <a:ext cx="2136775" cy="0"/>
          </a:xfrm>
          <a:prstGeom prst="line">
            <a:avLst/>
          </a:prstGeom>
          <a:noFill/>
          <a:ln w="63500">
            <a:solidFill>
              <a:srgbClr val="171717"/>
            </a:solidFill>
            <a:prstDash val="solid"/>
            <a:headEnd type="none"/>
            <a:tailEnd type="none"/>
          </a:ln>
        </p:spPr>
      </p:sp>
      <p:sp>
        <p:nvSpPr>
          <p:cNvPr id="9" name="Text 7"/>
          <p:cNvSpPr/>
          <p:nvPr/>
        </p:nvSpPr>
        <p:spPr>
          <a:xfrm>
            <a:off x="930275" y="5563870"/>
            <a:ext cx="2336165" cy="338554"/>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Sean Wong</a:t>
            </a:r>
            <a:endParaRPr lang="en-US" sz="1600" dirty="0"/>
          </a:p>
        </p:txBody>
      </p:sp>
      <p:sp>
        <p:nvSpPr>
          <p:cNvPr id="10" name="Text 8"/>
          <p:cNvSpPr/>
          <p:nvPr/>
        </p:nvSpPr>
        <p:spPr>
          <a:xfrm>
            <a:off x="930275" y="5901055"/>
            <a:ext cx="2336165" cy="270867"/>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2025/05/01</a:t>
            </a:r>
            <a:endParaRPr lang="en-US" sz="1600" dirty="0"/>
          </a:p>
        </p:txBody>
      </p:sp>
      <p:sp>
        <p:nvSpPr>
          <p:cNvPr id="11" name="Shape 9"/>
          <p:cNvSpPr/>
          <p:nvPr/>
        </p:nvSpPr>
        <p:spPr>
          <a:xfrm>
            <a:off x="10814050" y="668655"/>
            <a:ext cx="154081" cy="154305"/>
          </a:xfrm>
          <a:prstGeom prst="ellipse">
            <a:avLst/>
          </a:prstGeom>
          <a:solidFill>
            <a:srgbClr val="DAE3F5"/>
          </a:solidFill>
          <a:ln w="38100">
            <a:solidFill>
              <a:srgbClr val="3C2B22"/>
            </a:solidFill>
            <a:prstDash val="solid"/>
          </a:ln>
        </p:spPr>
      </p:sp>
      <p:sp>
        <p:nvSpPr>
          <p:cNvPr id="12" name="Text 10"/>
          <p:cNvSpPr/>
          <p:nvPr/>
        </p:nvSpPr>
        <p:spPr>
          <a:xfrm>
            <a:off x="10814050"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068797" y="668655"/>
            <a:ext cx="154081" cy="154305"/>
          </a:xfrm>
          <a:prstGeom prst="ellipse">
            <a:avLst/>
          </a:prstGeom>
          <a:solidFill>
            <a:srgbClr val="DAE3F5"/>
          </a:solidFill>
          <a:ln w="38100">
            <a:solidFill>
              <a:srgbClr val="3C2B22"/>
            </a:solidFill>
            <a:prstDash val="solid"/>
          </a:ln>
        </p:spPr>
      </p:sp>
      <p:sp>
        <p:nvSpPr>
          <p:cNvPr id="14" name="Text 12"/>
          <p:cNvSpPr/>
          <p:nvPr/>
        </p:nvSpPr>
        <p:spPr>
          <a:xfrm>
            <a:off x="11068797"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323544" y="668655"/>
            <a:ext cx="154081" cy="154305"/>
          </a:xfrm>
          <a:prstGeom prst="ellipse">
            <a:avLst/>
          </a:prstGeom>
          <a:solidFill>
            <a:srgbClr val="DAE3F5"/>
          </a:solidFill>
          <a:ln w="38100">
            <a:solidFill>
              <a:srgbClr val="3C2B22"/>
            </a:solidFill>
            <a:prstDash val="solid"/>
          </a:ln>
        </p:spPr>
      </p:sp>
      <p:sp>
        <p:nvSpPr>
          <p:cNvPr id="16" name="Text 14"/>
          <p:cNvSpPr/>
          <p:nvPr/>
        </p:nvSpPr>
        <p:spPr>
          <a:xfrm>
            <a:off x="11323544"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9:58-d2nf6fh8bjvh7rlj01m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2750" y="209550"/>
            <a:ext cx="5475605" cy="6858000"/>
          </a:xfrm>
          <a:prstGeom prst="rect">
            <a:avLst/>
          </a:prstGeom>
        </p:spPr>
      </p:pic>
      <p:pic>
        <p:nvPicPr>
          <p:cNvPr id="18" name="Image 1"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7610" y="4529455"/>
            <a:ext cx="1343025" cy="1371600"/>
          </a:xfrm>
          <a:prstGeom prst="rect">
            <a:avLst/>
          </a:prstGeom>
        </p:spPr>
      </p:pic>
      <p:pic>
        <p:nvPicPr>
          <p:cNvPr id="19" name="Image 2"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0700" y="3879850"/>
            <a:ext cx="1978660" cy="2021205"/>
          </a:xfrm>
          <a:prstGeom prst="rect">
            <a:avLst/>
          </a:prstGeom>
        </p:spPr>
      </p:pic>
      <p:pic>
        <p:nvPicPr>
          <p:cNvPr id="20" name="Image 3"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9540" y="1235075"/>
            <a:ext cx="933450" cy="953770"/>
          </a:xfrm>
          <a:prstGeom prst="rect">
            <a:avLst/>
          </a:prstGeom>
        </p:spPr>
      </p:pic>
      <p:sp>
        <p:nvSpPr>
          <p:cNvPr id="21" name="Text 15"/>
          <p:cNvSpPr/>
          <p:nvPr/>
        </p:nvSpPr>
        <p:spPr>
          <a:xfrm>
            <a:off x="857250" y="2285365"/>
            <a:ext cx="5238750" cy="2466975"/>
          </a:xfrm>
          <a:prstGeom prst="rect">
            <a:avLst/>
          </a:prstGeom>
          <a:noFill/>
          <a:ln/>
        </p:spPr>
        <p:txBody>
          <a:bodyPr wrap="square" lIns="91440" tIns="45720" rIns="91440" bIns="45720" rtlCol="0" anchor="ctr"/>
          <a:lstStyle/>
          <a:p>
            <a:pPr>
              <a:lnSpc>
                <a:spcPct val="100000"/>
              </a:lnSpc>
            </a:pPr>
            <a:r>
              <a:rPr lang="en-US" sz="4400" b="1" dirty="0">
                <a:solidFill>
                  <a:srgbClr val="FDF1E1"/>
                </a:solidFill>
                <a:latin typeface="Noto Sans SC" pitchFamily="34" charset="0"/>
                <a:ea typeface="Noto Sans SC" pitchFamily="34" charset="-122"/>
                <a:cs typeface="Noto Sans SC" pitchFamily="34" charset="-120"/>
              </a:rPr>
              <a:t>Daily AI Practice Blueprint</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9270"/>
          </a:xfrm>
          <a:prstGeom prst="rect">
            <a:avLst/>
          </a:prstGeom>
          <a:solidFill>
            <a:srgbClr val="FCF8E5"/>
          </a:solidFill>
          <a:ln/>
        </p:spPr>
      </p:sp>
      <p:sp>
        <p:nvSpPr>
          <p:cNvPr id="3" name="Text 1"/>
          <p:cNvSpPr/>
          <p:nvPr/>
        </p:nvSpPr>
        <p:spPr>
          <a:xfrm>
            <a:off x="0" y="0"/>
            <a:ext cx="12192000" cy="68592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650365" y="647700"/>
            <a:ext cx="9207500" cy="988060"/>
          </a:xfrm>
          <a:prstGeom prst="doubleWave">
            <a:avLst>
              <a:gd name="adj1" fmla="val 6250"/>
              <a:gd name="adj2" fmla="val 0"/>
            </a:avLst>
          </a:prstGeom>
          <a:solidFill>
            <a:srgbClr val="9BB7F5"/>
          </a:solidFill>
          <a:ln w="38100">
            <a:solidFill>
              <a:srgbClr val="0D0D0D"/>
            </a:solidFill>
            <a:prstDash val="solid"/>
          </a:ln>
        </p:spPr>
      </p:sp>
      <p:sp>
        <p:nvSpPr>
          <p:cNvPr id="5" name="Text 3"/>
          <p:cNvSpPr/>
          <p:nvPr/>
        </p:nvSpPr>
        <p:spPr>
          <a:xfrm>
            <a:off x="1650365" y="64770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650365" y="476250"/>
            <a:ext cx="9207500" cy="988060"/>
          </a:xfrm>
          <a:prstGeom prst="doubleWave">
            <a:avLst>
              <a:gd name="adj1" fmla="val 6250"/>
              <a:gd name="adj2" fmla="val 0"/>
            </a:avLst>
          </a:prstGeom>
          <a:solidFill>
            <a:srgbClr val="DD5142"/>
          </a:solidFill>
          <a:ln w="38100">
            <a:solidFill>
              <a:srgbClr val="0D0D0D"/>
            </a:solidFill>
            <a:prstDash val="solid"/>
          </a:ln>
        </p:spPr>
      </p:sp>
      <p:sp>
        <p:nvSpPr>
          <p:cNvPr id="7" name="Text 5"/>
          <p:cNvSpPr/>
          <p:nvPr/>
        </p:nvSpPr>
        <p:spPr>
          <a:xfrm>
            <a:off x="1650365" y="47625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566420" y="2520315"/>
            <a:ext cx="3572510" cy="3941445"/>
          </a:xfrm>
          <a:prstGeom prst="roundRect">
            <a:avLst>
              <a:gd name="adj" fmla="val 16667"/>
            </a:avLst>
          </a:prstGeom>
          <a:solidFill>
            <a:srgbClr val="D14747"/>
          </a:solidFill>
          <a:ln/>
        </p:spPr>
      </p:sp>
      <p:sp>
        <p:nvSpPr>
          <p:cNvPr id="9" name="Text 7"/>
          <p:cNvSpPr/>
          <p:nvPr/>
        </p:nvSpPr>
        <p:spPr>
          <a:xfrm>
            <a:off x="56642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833245" y="2082800"/>
            <a:ext cx="1012190" cy="1012190"/>
          </a:xfrm>
          <a:prstGeom prst="ellipse">
            <a:avLst/>
          </a:prstGeom>
          <a:solidFill>
            <a:srgbClr val="D0DCFA"/>
          </a:solidFill>
          <a:ln w="63500">
            <a:solidFill>
              <a:srgbClr val="0D0D0D"/>
            </a:solidFill>
            <a:prstDash val="solid"/>
          </a:ln>
        </p:spPr>
      </p:sp>
      <p:sp>
        <p:nvSpPr>
          <p:cNvPr id="11" name="Text 9"/>
          <p:cNvSpPr/>
          <p:nvPr/>
        </p:nvSpPr>
        <p:spPr>
          <a:xfrm>
            <a:off x="183324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97680" y="2520315"/>
            <a:ext cx="3572510" cy="3941445"/>
          </a:xfrm>
          <a:prstGeom prst="roundRect">
            <a:avLst>
              <a:gd name="adj" fmla="val 16667"/>
            </a:avLst>
          </a:prstGeom>
          <a:solidFill>
            <a:srgbClr val="D14747"/>
          </a:solidFill>
          <a:ln/>
        </p:spPr>
      </p:sp>
      <p:sp>
        <p:nvSpPr>
          <p:cNvPr id="13" name="Text 11"/>
          <p:cNvSpPr/>
          <p:nvPr/>
        </p:nvSpPr>
        <p:spPr>
          <a:xfrm>
            <a:off x="429768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564505" y="2082800"/>
            <a:ext cx="1012190" cy="1012190"/>
          </a:xfrm>
          <a:prstGeom prst="ellipse">
            <a:avLst/>
          </a:prstGeom>
          <a:solidFill>
            <a:srgbClr val="D0DCFA"/>
          </a:solidFill>
          <a:ln w="63500">
            <a:solidFill>
              <a:srgbClr val="0D0D0D"/>
            </a:solidFill>
            <a:prstDash val="solid"/>
          </a:ln>
        </p:spPr>
      </p:sp>
      <p:sp>
        <p:nvSpPr>
          <p:cNvPr id="15" name="Text 13"/>
          <p:cNvSpPr/>
          <p:nvPr/>
        </p:nvSpPr>
        <p:spPr>
          <a:xfrm>
            <a:off x="556450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8028305" y="2520315"/>
            <a:ext cx="3572510" cy="3941445"/>
          </a:xfrm>
          <a:prstGeom prst="roundRect">
            <a:avLst>
              <a:gd name="adj" fmla="val 16667"/>
            </a:avLst>
          </a:prstGeom>
          <a:solidFill>
            <a:srgbClr val="D14747"/>
          </a:solidFill>
          <a:ln/>
        </p:spPr>
      </p:sp>
      <p:sp>
        <p:nvSpPr>
          <p:cNvPr id="17" name="Text 15"/>
          <p:cNvSpPr/>
          <p:nvPr/>
        </p:nvSpPr>
        <p:spPr>
          <a:xfrm>
            <a:off x="8028305"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9302115" y="2082800"/>
            <a:ext cx="1012190" cy="1012190"/>
          </a:xfrm>
          <a:prstGeom prst="ellipse">
            <a:avLst/>
          </a:prstGeom>
          <a:solidFill>
            <a:srgbClr val="D0DCFA"/>
          </a:solidFill>
          <a:ln w="63500">
            <a:solidFill>
              <a:srgbClr val="0D0D0D"/>
            </a:solidFill>
            <a:prstDash val="solid"/>
          </a:ln>
        </p:spPr>
      </p:sp>
      <p:sp>
        <p:nvSpPr>
          <p:cNvPr id="19" name="Text 17"/>
          <p:cNvSpPr/>
          <p:nvPr/>
        </p:nvSpPr>
        <p:spPr>
          <a:xfrm>
            <a:off x="930211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635" y="647700"/>
            <a:ext cx="12192635" cy="611584"/>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2E3C0"/>
                </a:solidFill>
                <a:latin typeface="Noto Sans SC" pitchFamily="34" charset="0"/>
                <a:ea typeface="Noto Sans SC" pitchFamily="34" charset="-122"/>
                <a:cs typeface="Noto Sans SC" pitchFamily="34" charset="-120"/>
              </a:rPr>
              <a:t>Iterate Reflect Showcase</a:t>
            </a:r>
            <a:endParaRPr lang="en-US" sz="1600" dirty="0"/>
          </a:p>
        </p:txBody>
      </p:sp>
      <p:pic>
        <p:nvPicPr>
          <p:cNvPr id="21" name="Image 0" descr="https://kimi-img.moonshot.cn/pub/slides/slides_tmpl/image/25-08-27-19:59:59-d2nf6fp8bjvh7rlj02e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0855" y="2247265"/>
            <a:ext cx="780415" cy="730250"/>
          </a:xfrm>
          <a:prstGeom prst="rect">
            <a:avLst/>
          </a:prstGeom>
        </p:spPr>
      </p:pic>
      <p:pic>
        <p:nvPicPr>
          <p:cNvPr id="22" name="Image 1" descr="https://kimi-img.moonshot.cn/pub/slides/slides_tmpl/image/25-08-27-19:59:59-d2nf6fp8bjvh7rlj02e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1195" y="2247265"/>
            <a:ext cx="780415" cy="730250"/>
          </a:xfrm>
          <a:prstGeom prst="rect">
            <a:avLst/>
          </a:prstGeom>
        </p:spPr>
      </p:pic>
      <p:pic>
        <p:nvPicPr>
          <p:cNvPr id="23" name="Image 2" descr="https://kimi-img.moonshot.cn/pub/slides/slides_tmpl/image/25-08-27-19:59:59-d2nf6fp8bjvh7rlj02d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1030" y="2224405"/>
            <a:ext cx="780415" cy="730250"/>
          </a:xfrm>
          <a:prstGeom prst="rect">
            <a:avLst/>
          </a:prstGeom>
        </p:spPr>
      </p:pic>
      <p:pic>
        <p:nvPicPr>
          <p:cNvPr id="24" name="Image 3" descr="https://kimi-img.moonshot.cn/pub/slides/slides_tmpl/image/25-08-27-19:59:59-d2nf6fp8bjvh7rlj02f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580000">
            <a:off x="175260" y="329565"/>
            <a:ext cx="2053590" cy="1509395"/>
          </a:xfrm>
          <a:prstGeom prst="rect">
            <a:avLst/>
          </a:prstGeom>
        </p:spPr>
      </p:pic>
      <p:pic>
        <p:nvPicPr>
          <p:cNvPr id="25" name="Image 4" descr="https://kimi-img.moonshot.cn/pub/slides/slides_tmpl/image/25-08-27-19:59:59-d2nf6fp8bjvh7rlj02g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840000">
            <a:off x="10035540" y="359410"/>
            <a:ext cx="1871345" cy="1477645"/>
          </a:xfrm>
          <a:prstGeom prst="rect">
            <a:avLst/>
          </a:prstGeom>
        </p:spPr>
      </p:pic>
      <p:sp>
        <p:nvSpPr>
          <p:cNvPr id="26" name="Text 19"/>
          <p:cNvSpPr/>
          <p:nvPr/>
        </p:nvSpPr>
        <p:spPr>
          <a:xfrm>
            <a:off x="10092690" y="8166735"/>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sp>
        <p:nvSpPr>
          <p:cNvPr id="27" name="Text 20"/>
          <p:cNvSpPr/>
          <p:nvPr/>
        </p:nvSpPr>
        <p:spPr>
          <a:xfrm>
            <a:off x="708660" y="3490595"/>
            <a:ext cx="3240405" cy="340717"/>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Iterative Refinement</a:t>
            </a:r>
            <a:endParaRPr lang="en-US" sz="1600" dirty="0"/>
          </a:p>
        </p:txBody>
      </p:sp>
      <p:sp>
        <p:nvSpPr>
          <p:cNvPr id="28" name="Text 21"/>
          <p:cNvSpPr/>
          <p:nvPr/>
        </p:nvSpPr>
        <p:spPr>
          <a:xfrm>
            <a:off x="708660" y="4342130"/>
            <a:ext cx="3241040"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Learners refine AI outputs through successive prompts, noting surprises or failures. This iterative process improves outcomes and deepens understanding of AI capabilities.</a:t>
            </a:r>
            <a:endParaRPr lang="en-US" sz="1600" dirty="0"/>
          </a:p>
        </p:txBody>
      </p:sp>
      <p:sp>
        <p:nvSpPr>
          <p:cNvPr id="29" name="Text 22"/>
          <p:cNvSpPr/>
          <p:nvPr/>
        </p:nvSpPr>
        <p:spPr>
          <a:xfrm>
            <a:off x="4463415" y="3490595"/>
            <a:ext cx="3240405" cy="340717"/>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Document Lessons</a:t>
            </a:r>
            <a:endParaRPr lang="en-US" sz="1600" dirty="0"/>
          </a:p>
        </p:txBody>
      </p:sp>
      <p:sp>
        <p:nvSpPr>
          <p:cNvPr id="30" name="Text 23"/>
          <p:cNvSpPr/>
          <p:nvPr/>
        </p:nvSpPr>
        <p:spPr>
          <a:xfrm>
            <a:off x="4463415" y="4342130"/>
            <a:ext cx="3241040"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Participants document their experiences, reflecting on what worked well and what could be improved. This practice builds a foundation for continuous learning and improvement.</a:t>
            </a:r>
            <a:endParaRPr lang="en-US" sz="1600" dirty="0"/>
          </a:p>
        </p:txBody>
      </p:sp>
      <p:sp>
        <p:nvSpPr>
          <p:cNvPr id="31" name="Text 24"/>
          <p:cNvSpPr/>
          <p:nvPr/>
        </p:nvSpPr>
        <p:spPr>
          <a:xfrm>
            <a:off x="8201025" y="3490595"/>
            <a:ext cx="3240405" cy="340717"/>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Showcase Learning</a:t>
            </a:r>
            <a:endParaRPr lang="en-US" sz="1600" dirty="0"/>
          </a:p>
        </p:txBody>
      </p:sp>
      <p:sp>
        <p:nvSpPr>
          <p:cNvPr id="32" name="Text 25"/>
          <p:cNvSpPr/>
          <p:nvPr/>
        </p:nvSpPr>
        <p:spPr>
          <a:xfrm>
            <a:off x="8201025" y="4342130"/>
            <a:ext cx="3241040"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Learners prepare a two-minute showcase to share their projects. Debrief questions link creativity gains to prompt clarity and ethical choices, reinforcing iterative collaboration.</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Next Step</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8100" y="635"/>
            <a:ext cx="12258040" cy="6857365"/>
          </a:xfrm>
          <a:prstGeom prst="roundRect">
            <a:avLst>
              <a:gd name="adj" fmla="val 0"/>
            </a:avLst>
          </a:prstGeom>
          <a:solidFill>
            <a:srgbClr val="FCF8E5"/>
          </a:solidFill>
          <a:ln/>
        </p:spPr>
      </p:sp>
      <p:sp>
        <p:nvSpPr>
          <p:cNvPr id="3" name="Text 1"/>
          <p:cNvSpPr/>
          <p:nvPr/>
        </p:nvSpPr>
        <p:spPr>
          <a:xfrm>
            <a:off x="-38100" y="635"/>
            <a:ext cx="1225804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8735" y="1600835"/>
            <a:ext cx="12258675" cy="1571625"/>
          </a:xfrm>
          <a:prstGeom prst="rect">
            <a:avLst/>
          </a:prstGeom>
          <a:solidFill>
            <a:srgbClr val="D14747"/>
          </a:solidFill>
          <a:ln/>
        </p:spPr>
      </p:sp>
      <p:sp>
        <p:nvSpPr>
          <p:cNvPr id="5" name="Text 3"/>
          <p:cNvSpPr/>
          <p:nvPr/>
        </p:nvSpPr>
        <p:spPr>
          <a:xfrm>
            <a:off x="-38735" y="1600835"/>
            <a:ext cx="12258675" cy="15716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075363" y="3484562"/>
            <a:ext cx="12065" cy="3010535"/>
          </a:xfrm>
          <a:prstGeom prst="line">
            <a:avLst/>
          </a:prstGeom>
          <a:noFill/>
          <a:ln w="19050">
            <a:gradFill flip="none" rotWithShape="1">
              <a:gsLst>
                <a:gs pos="0">
                  <a:srgbClr val="D14747">
                    <a:alpha val="0"/>
                  </a:srgbClr>
                </a:gs>
                <a:gs pos="9000">
                  <a:srgbClr val="D14747">
                    <a:alpha val="0"/>
                  </a:srgbClr>
                </a:gs>
                <a:gs pos="50000">
                  <a:srgbClr val="D14747"/>
                </a:gs>
                <a:gs pos="90000">
                  <a:srgbClr val="D14747">
                    <a:alpha val="0"/>
                  </a:srgbClr>
                </a:gs>
                <a:gs pos="100000">
                  <a:srgbClr val="D14747">
                    <a:alpha val="0"/>
                  </a:srgbClr>
                </a:gs>
              </a:gsLst>
              <a:lin ang="16200000" scaled="1"/>
            </a:gradFill>
            <a:prstDash val="solid"/>
            <a:headEnd type="none"/>
            <a:tailEnd type="none"/>
          </a:ln>
        </p:spPr>
      </p:sp>
      <p:pic>
        <p:nvPicPr>
          <p:cNvPr id="7" name="Image 0" descr="https://kimi-img.moonshot.cn/pub/slides/slides_tmpl/image/25-08-27-19:59:58-d2nf6fh8bjvh7rlj026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00000">
            <a:off x="8268970" y="-490855"/>
            <a:ext cx="3429000" cy="4315460"/>
          </a:xfrm>
          <a:prstGeom prst="rect">
            <a:avLst/>
          </a:prstGeom>
        </p:spPr>
      </p:pic>
      <p:pic>
        <p:nvPicPr>
          <p:cNvPr id="8" name="Image 1" descr="https://kimi-img.moonshot.cn/pub/slides/slides_tmpl/image/25-08-27-19:59:58-d2nf6fh8bjvh7rlj01p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90580" y="3601085"/>
            <a:ext cx="738505" cy="690880"/>
          </a:xfrm>
          <a:prstGeom prst="rect">
            <a:avLst/>
          </a:prstGeom>
        </p:spPr>
      </p:pic>
      <p:pic>
        <p:nvPicPr>
          <p:cNvPr id="9" name="Image 2" descr="https://kimi-img.moonshot.cn/pub/slides/slides_tmpl/image/25-08-27-19:59:58-d2nf6fh8bjvh7rlj01p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275" y="3601085"/>
            <a:ext cx="738505" cy="690880"/>
          </a:xfrm>
          <a:prstGeom prst="rect">
            <a:avLst/>
          </a:prstGeom>
        </p:spPr>
      </p:pic>
      <p:sp>
        <p:nvSpPr>
          <p:cNvPr id="10" name="Shape 5"/>
          <p:cNvSpPr/>
          <p:nvPr/>
        </p:nvSpPr>
        <p:spPr>
          <a:xfrm>
            <a:off x="650875" y="473710"/>
            <a:ext cx="2409825" cy="747395"/>
          </a:xfrm>
          <a:prstGeom prst="roundRect">
            <a:avLst>
              <a:gd name="adj" fmla="val 50000"/>
            </a:avLst>
          </a:prstGeom>
          <a:gradFill flip="none" rotWithShape="1">
            <a:gsLst>
              <a:gs pos="0">
                <a:srgbClr val="DD5142">
                  <a:alpha val="0"/>
                </a:srgbClr>
              </a:gs>
              <a:gs pos="10000">
                <a:srgbClr val="DD5142">
                  <a:alpha val="0"/>
                </a:srgbClr>
              </a:gs>
              <a:gs pos="100000">
                <a:srgbClr val="DD5142"/>
              </a:gs>
            </a:gsLst>
            <a:lin ang="10980000" scaled="1"/>
          </a:gradFill>
          <a:ln/>
        </p:spPr>
      </p:sp>
      <p:sp>
        <p:nvSpPr>
          <p:cNvPr id="11" name="Text 6"/>
          <p:cNvSpPr/>
          <p:nvPr/>
        </p:nvSpPr>
        <p:spPr>
          <a:xfrm>
            <a:off x="650875" y="47371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7"/>
          <p:cNvSpPr/>
          <p:nvPr/>
        </p:nvSpPr>
        <p:spPr>
          <a:xfrm>
            <a:off x="924560" y="527050"/>
            <a:ext cx="846645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From Assistance to Autonomy</a:t>
            </a:r>
            <a:endParaRPr lang="en-US" sz="1600" dirty="0"/>
          </a:p>
        </p:txBody>
      </p:sp>
      <p:sp>
        <p:nvSpPr>
          <p:cNvPr id="13" name="Text 8"/>
          <p:cNvSpPr/>
          <p:nvPr/>
        </p:nvSpPr>
        <p:spPr>
          <a:xfrm>
            <a:off x="1287780" y="3644900"/>
            <a:ext cx="4558665" cy="901065"/>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Generative and Agentic AI</a:t>
            </a:r>
            <a:endParaRPr lang="en-US" sz="1600" dirty="0"/>
          </a:p>
        </p:txBody>
      </p:sp>
      <p:sp>
        <p:nvSpPr>
          <p:cNvPr id="14" name="Text 9"/>
          <p:cNvSpPr/>
          <p:nvPr/>
        </p:nvSpPr>
        <p:spPr>
          <a:xfrm>
            <a:off x="1287780" y="4546600"/>
            <a:ext cx="4559935" cy="1109663"/>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The journey continues into generative AI that creates content and agentic AI that can act autonomously. These advanced systems offer new ways to amplify creativity and productivity.</a:t>
            </a:r>
            <a:endParaRPr lang="en-US" sz="1600" dirty="0"/>
          </a:p>
        </p:txBody>
      </p:sp>
      <p:sp>
        <p:nvSpPr>
          <p:cNvPr id="15" name="Text 10"/>
          <p:cNvSpPr/>
          <p:nvPr/>
        </p:nvSpPr>
        <p:spPr>
          <a:xfrm>
            <a:off x="6370955" y="3644900"/>
            <a:ext cx="4709160" cy="901065"/>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Core Skills Remain Essential</a:t>
            </a:r>
            <a:endParaRPr lang="en-US" sz="1600" dirty="0"/>
          </a:p>
        </p:txBody>
      </p:sp>
      <p:sp>
        <p:nvSpPr>
          <p:cNvPr id="16" name="Text 11"/>
          <p:cNvSpPr/>
          <p:nvPr/>
        </p:nvSpPr>
        <p:spPr>
          <a:xfrm>
            <a:off x="6384290" y="4546600"/>
            <a:ext cx="4559935" cy="1109663"/>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Clear prompting, critical review, and ethical oversight remain crucial as machines move from suggestion to action. These skills ensure responsible and effective use of advanced AI tools.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5085" y="0"/>
            <a:ext cx="12237085" cy="6868795"/>
          </a:xfrm>
          <a:prstGeom prst="rect">
            <a:avLst/>
          </a:prstGeom>
          <a:solidFill>
            <a:srgbClr val="FAF3D7"/>
          </a:solidFill>
          <a:ln/>
        </p:spPr>
      </p:sp>
      <p:sp>
        <p:nvSpPr>
          <p:cNvPr id="3" name="Text 1"/>
          <p:cNvSpPr/>
          <p:nvPr/>
        </p:nvSpPr>
        <p:spPr>
          <a:xfrm>
            <a:off x="-45085" y="0"/>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19125" y="405130"/>
            <a:ext cx="10545445" cy="988060"/>
          </a:xfrm>
          <a:prstGeom prst="doubleWave">
            <a:avLst>
              <a:gd name="adj1" fmla="val 6250"/>
              <a:gd name="adj2" fmla="val 0"/>
            </a:avLst>
          </a:prstGeom>
          <a:solidFill>
            <a:srgbClr val="C15145"/>
          </a:solidFill>
          <a:ln/>
        </p:spPr>
      </p:sp>
      <p:sp>
        <p:nvSpPr>
          <p:cNvPr id="5" name="Text 3"/>
          <p:cNvSpPr/>
          <p:nvPr/>
        </p:nvSpPr>
        <p:spPr>
          <a:xfrm>
            <a:off x="619125" y="405130"/>
            <a:ext cx="10545445"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889000" y="575945"/>
            <a:ext cx="887666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FDF1E1"/>
                </a:solidFill>
                <a:latin typeface="Noto Sans SC" pitchFamily="34" charset="0"/>
                <a:ea typeface="Noto Sans SC" pitchFamily="34" charset="-122"/>
                <a:cs typeface="Noto Sans SC" pitchFamily="34" charset="-120"/>
              </a:rPr>
              <a:t>Skills Scale Upward</a:t>
            </a:r>
            <a:endParaRPr lang="en-US" sz="1600" dirty="0"/>
          </a:p>
        </p:txBody>
      </p:sp>
      <p:sp>
        <p:nvSpPr>
          <p:cNvPr id="7" name="Shape 5"/>
          <p:cNvSpPr/>
          <p:nvPr/>
        </p:nvSpPr>
        <p:spPr>
          <a:xfrm>
            <a:off x="6350000" y="5349240"/>
            <a:ext cx="6188710" cy="1243965"/>
          </a:xfrm>
          <a:prstGeom prst="ellipse">
            <a:avLst/>
          </a:prstGeom>
          <a:solidFill>
            <a:srgbClr val="B2C3F7"/>
          </a:solidFill>
          <a:ln/>
        </p:spPr>
      </p:sp>
      <p:sp>
        <p:nvSpPr>
          <p:cNvPr id="8" name="Text 6"/>
          <p:cNvSpPr/>
          <p:nvPr/>
        </p:nvSpPr>
        <p:spPr>
          <a:xfrm>
            <a:off x="6350000" y="5349240"/>
            <a:ext cx="6188710" cy="12439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272915" y="2192655"/>
            <a:ext cx="2018030" cy="609917"/>
          </a:xfrm>
          <a:custGeom>
            <a:avLst/>
            <a:gdLst/>
            <a:ahLst/>
            <a:cxnLst/>
            <a:rect l="l" t="t" r="r" b="b"/>
            <a:pathLst>
              <a:path w="2018030" h="609917">
                <a:moveTo>
                  <a:pt x="0" y="589920"/>
                </a:moveTo>
                <a:cubicBezTo>
                  <a:pt x="226695" y="647245"/>
                  <a:pt x="685800" y="657910"/>
                  <a:pt x="971550" y="609917"/>
                </a:cubicBezTo>
                <a:cubicBezTo>
                  <a:pt x="1257300" y="561924"/>
                  <a:pt x="1371600" y="453938"/>
                  <a:pt x="1428750" y="349952"/>
                </a:cubicBezTo>
                <a:cubicBezTo>
                  <a:pt x="1485900" y="245967"/>
                  <a:pt x="1391285" y="129982"/>
                  <a:pt x="1253490" y="129982"/>
                </a:cubicBezTo>
                <a:cubicBezTo>
                  <a:pt x="1115695" y="129982"/>
                  <a:pt x="1013460" y="215971"/>
                  <a:pt x="990600" y="289961"/>
                </a:cubicBezTo>
                <a:cubicBezTo>
                  <a:pt x="967740" y="363950"/>
                  <a:pt x="1005840" y="469936"/>
                  <a:pt x="1169670" y="469936"/>
                </a:cubicBezTo>
                <a:cubicBezTo>
                  <a:pt x="1333500" y="469936"/>
                  <a:pt x="1606550" y="424609"/>
                  <a:pt x="1772285" y="332621"/>
                </a:cubicBezTo>
                <a:cubicBezTo>
                  <a:pt x="1938020" y="240634"/>
                  <a:pt x="2017395" y="49993"/>
                  <a:pt x="2018030" y="0"/>
                </a:cubicBezTo>
              </a:path>
            </a:pathLst>
          </a:custGeom>
          <a:solidFill>
            <a:srgbClr val="000000">
              <a:alpha val="0"/>
            </a:srgbClr>
          </a:solidFill>
          <a:ln w="63500">
            <a:solidFill>
              <a:srgbClr val="DD5142"/>
            </a:solidFill>
            <a:prstDash val="solid"/>
          </a:ln>
        </p:spPr>
      </p:sp>
      <p:sp>
        <p:nvSpPr>
          <p:cNvPr id="10" name="Text 8"/>
          <p:cNvSpPr/>
          <p:nvPr/>
        </p:nvSpPr>
        <p:spPr>
          <a:xfrm>
            <a:off x="4272915" y="2192655"/>
            <a:ext cx="2018030" cy="609917"/>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8-27-19:59:58-d2nf6fh8bjvh7rlj01u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1390" y="1016000"/>
            <a:ext cx="4137660" cy="5207000"/>
          </a:xfrm>
          <a:prstGeom prst="rect">
            <a:avLst/>
          </a:prstGeom>
        </p:spPr>
      </p:pic>
      <p:sp>
        <p:nvSpPr>
          <p:cNvPr id="12" name="Shape 9"/>
          <p:cNvSpPr/>
          <p:nvPr/>
        </p:nvSpPr>
        <p:spPr>
          <a:xfrm>
            <a:off x="1400810" y="2043430"/>
            <a:ext cx="0" cy="2785745"/>
          </a:xfrm>
          <a:prstGeom prst="line">
            <a:avLst/>
          </a:prstGeom>
          <a:noFill/>
          <a:ln w="63500">
            <a:solidFill>
              <a:srgbClr val="DD5142"/>
            </a:solidFill>
            <a:prstDash val="solid"/>
            <a:headEnd type="none"/>
            <a:tailEnd type="none"/>
          </a:ln>
        </p:spPr>
      </p:sp>
      <p:sp>
        <p:nvSpPr>
          <p:cNvPr id="13" name="Text 10"/>
          <p:cNvSpPr/>
          <p:nvPr/>
        </p:nvSpPr>
        <p:spPr>
          <a:xfrm>
            <a:off x="1755140" y="1979295"/>
            <a:ext cx="3666490"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Seamless Scaling</a:t>
            </a:r>
            <a:endParaRPr lang="en-US" sz="1600" dirty="0"/>
          </a:p>
        </p:txBody>
      </p:sp>
      <p:sp>
        <p:nvSpPr>
          <p:cNvPr id="14" name="Text 11"/>
          <p:cNvSpPr/>
          <p:nvPr/>
        </p:nvSpPr>
        <p:spPr>
          <a:xfrm>
            <a:off x="1755140" y="3405505"/>
            <a:ext cx="5197475" cy="1882140"/>
          </a:xfrm>
          <a:prstGeom prst="rect">
            <a:avLst/>
          </a:prstGeom>
          <a:noFill/>
          <a:ln/>
        </p:spPr>
        <p:txBody>
          <a:bodyPr wrap="square" lIns="91440" tIns="45720" rIns="91440" bIns="45720" rtlCol="0" anchor="t"/>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Curiosity, skepticism, creativity, responsibility, and collaboration scale seamlessly to advanced systems. Learners leave confident that their practiced judgment tames hallucinations, guards privacy, and channels autonomous power toward human-centered outcomes.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50875" y="597535"/>
            <a:ext cx="2409825" cy="747395"/>
          </a:xfrm>
          <a:prstGeom prst="roundRect">
            <a:avLst>
              <a:gd name="adj" fmla="val 50000"/>
            </a:avLst>
          </a:prstGeom>
          <a:gradFill flip="none" rotWithShape="1">
            <a:gsLst>
              <a:gs pos="0">
                <a:srgbClr val="9BB7F5">
                  <a:alpha val="0"/>
                </a:srgbClr>
              </a:gs>
              <a:gs pos="10000">
                <a:srgbClr val="9BB7F5">
                  <a:alpha val="0"/>
                </a:srgbClr>
              </a:gs>
              <a:gs pos="100000">
                <a:srgbClr val="9BB7F5"/>
              </a:gs>
            </a:gsLst>
            <a:lin ang="10980000" scaled="1"/>
          </a:gradFill>
          <a:ln/>
        </p:spPr>
      </p:sp>
      <p:sp>
        <p:nvSpPr>
          <p:cNvPr id="5" name="Text 3"/>
          <p:cNvSpPr/>
          <p:nvPr/>
        </p:nvSpPr>
        <p:spPr>
          <a:xfrm>
            <a:off x="650875" y="597535"/>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74370" y="1856105"/>
            <a:ext cx="5678170" cy="4580890"/>
          </a:xfrm>
          <a:custGeom>
            <a:avLst/>
            <a:gdLst/>
            <a:ahLst/>
            <a:cxnLst/>
            <a:rect l="l" t="t" r="r" b="b"/>
            <a:pathLst>
              <a:path w="5678170" h="4580890">
                <a:moveTo>
                  <a:pt x="0" y="277512"/>
                </a:moveTo>
                <a:lnTo>
                  <a:pt x="0" y="4303378"/>
                </a:lnTo>
                <a:cubicBezTo>
                  <a:pt x="0" y="4456642"/>
                  <a:pt x="140664" y="4580890"/>
                  <a:pt x="314181" y="4580890"/>
                </a:cubicBezTo>
                <a:lnTo>
                  <a:pt x="4386359" y="4580890"/>
                </a:lnTo>
                <a:cubicBezTo>
                  <a:pt x="4534313" y="4580890"/>
                  <a:pt x="4662216" y="4489716"/>
                  <a:pt x="4693458" y="4361977"/>
                </a:cubicBezTo>
                <a:lnTo>
                  <a:pt x="5678170" y="336116"/>
                </a:lnTo>
                <a:cubicBezTo>
                  <a:pt x="5720452" y="163237"/>
                  <a:pt x="5571310" y="0"/>
                  <a:pt x="5371070" y="0"/>
                </a:cubicBezTo>
                <a:lnTo>
                  <a:pt x="314181" y="0"/>
                </a:lnTo>
                <a:cubicBezTo>
                  <a:pt x="140664" y="0"/>
                  <a:pt x="0" y="124246"/>
                  <a:pt x="0" y="277512"/>
                </a:cubicBezTo>
                <a:close/>
              </a:path>
            </a:pathLst>
          </a:custGeom>
          <a:solidFill>
            <a:srgbClr val="ECE4CD"/>
          </a:solidFill>
          <a:ln/>
        </p:spPr>
      </p:sp>
      <p:sp>
        <p:nvSpPr>
          <p:cNvPr id="7" name="Text 5"/>
          <p:cNvSpPr/>
          <p:nvPr/>
        </p:nvSpPr>
        <p:spPr>
          <a:xfrm>
            <a:off x="674370" y="1856105"/>
            <a:ext cx="5678170" cy="458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flipH="1" flipV="1">
            <a:off x="5763895" y="1856105"/>
            <a:ext cx="5656580" cy="4580890"/>
          </a:xfrm>
          <a:custGeom>
            <a:avLst/>
            <a:gdLst/>
            <a:ahLst/>
            <a:cxnLst/>
            <a:rect l="l" t="t" r="r" b="b"/>
            <a:pathLst>
              <a:path w="5656580" h="4580890">
                <a:moveTo>
                  <a:pt x="0" y="277512"/>
                </a:moveTo>
                <a:lnTo>
                  <a:pt x="0" y="4303378"/>
                </a:lnTo>
                <a:cubicBezTo>
                  <a:pt x="0" y="4456642"/>
                  <a:pt x="140129" y="4580890"/>
                  <a:pt x="312986" y="4580890"/>
                </a:cubicBezTo>
                <a:lnTo>
                  <a:pt x="4369681" y="4580890"/>
                </a:lnTo>
                <a:cubicBezTo>
                  <a:pt x="4517072" y="4580890"/>
                  <a:pt x="4644489" y="4489716"/>
                  <a:pt x="4675612" y="4361977"/>
                </a:cubicBezTo>
                <a:lnTo>
                  <a:pt x="5656580" y="336116"/>
                </a:lnTo>
                <a:cubicBezTo>
                  <a:pt x="5698701" y="163237"/>
                  <a:pt x="5550127" y="0"/>
                  <a:pt x="5350648" y="0"/>
                </a:cubicBezTo>
                <a:lnTo>
                  <a:pt x="312986" y="0"/>
                </a:lnTo>
                <a:cubicBezTo>
                  <a:pt x="140129" y="0"/>
                  <a:pt x="0" y="124246"/>
                  <a:pt x="0" y="277512"/>
                </a:cubicBezTo>
                <a:close/>
              </a:path>
            </a:pathLst>
          </a:custGeom>
          <a:solidFill>
            <a:srgbClr val="C3D3F9"/>
          </a:solidFill>
          <a:ln/>
        </p:spPr>
      </p:sp>
      <p:sp>
        <p:nvSpPr>
          <p:cNvPr id="9" name="Text 7"/>
          <p:cNvSpPr/>
          <p:nvPr/>
        </p:nvSpPr>
        <p:spPr>
          <a:xfrm>
            <a:off x="5763895" y="1856105"/>
            <a:ext cx="5656580" cy="458089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8-27-19:59:59-d2nf6fp8bjvh7rlj02c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5445" y="1932940"/>
            <a:ext cx="3801745" cy="4926330"/>
          </a:xfrm>
          <a:prstGeom prst="rect">
            <a:avLst/>
          </a:prstGeom>
        </p:spPr>
      </p:pic>
      <p:pic>
        <p:nvPicPr>
          <p:cNvPr id="11" name="Image 1" descr="https://kimi-img.moonshot.cn/pub/slides/slides_tmpl/image/25-08-27-19:59:59-d2nf6fp8bjvh7rlj02d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3320" y="635"/>
            <a:ext cx="1682750" cy="1518920"/>
          </a:xfrm>
          <a:prstGeom prst="rect">
            <a:avLst/>
          </a:prstGeom>
        </p:spPr>
      </p:pic>
      <p:sp>
        <p:nvSpPr>
          <p:cNvPr id="12" name="Text 8"/>
          <p:cNvSpPr/>
          <p:nvPr/>
        </p:nvSpPr>
        <p:spPr>
          <a:xfrm>
            <a:off x="889000" y="648335"/>
            <a:ext cx="887666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Practice Checklist for Continued Growth</a:t>
            </a:r>
            <a:endParaRPr lang="en-US" sz="1600" dirty="0"/>
          </a:p>
        </p:txBody>
      </p:sp>
      <p:sp>
        <p:nvSpPr>
          <p:cNvPr id="13" name="Shape 9"/>
          <p:cNvSpPr/>
          <p:nvPr/>
        </p:nvSpPr>
        <p:spPr>
          <a:xfrm>
            <a:off x="9899015" y="2307590"/>
            <a:ext cx="795655" cy="396240"/>
          </a:xfrm>
          <a:prstGeom prst="roundRect">
            <a:avLst>
              <a:gd name="adj" fmla="val 50000"/>
            </a:avLst>
          </a:prstGeom>
          <a:solidFill>
            <a:srgbClr val="FAF3D7"/>
          </a:solidFill>
          <a:ln w="38100">
            <a:solidFill>
              <a:srgbClr val="222A35"/>
            </a:solidFill>
            <a:prstDash val="solid"/>
          </a:ln>
        </p:spPr>
      </p:sp>
      <p:sp>
        <p:nvSpPr>
          <p:cNvPr id="14" name="Text 10"/>
          <p:cNvSpPr/>
          <p:nvPr/>
        </p:nvSpPr>
        <p:spPr>
          <a:xfrm>
            <a:off x="9899015"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1282700" y="2307590"/>
            <a:ext cx="795655" cy="396240"/>
          </a:xfrm>
          <a:prstGeom prst="roundRect">
            <a:avLst>
              <a:gd name="adj" fmla="val 50000"/>
            </a:avLst>
          </a:prstGeom>
          <a:solidFill>
            <a:srgbClr val="C3D3F9"/>
          </a:solidFill>
          <a:ln w="38100">
            <a:solidFill>
              <a:srgbClr val="222A35"/>
            </a:solidFill>
            <a:prstDash val="solid"/>
          </a:ln>
        </p:spPr>
      </p:sp>
      <p:sp>
        <p:nvSpPr>
          <p:cNvPr id="16" name="Text 12"/>
          <p:cNvSpPr/>
          <p:nvPr/>
        </p:nvSpPr>
        <p:spPr>
          <a:xfrm>
            <a:off x="1282700"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3"/>
          <p:cNvSpPr/>
          <p:nvPr/>
        </p:nvSpPr>
        <p:spPr>
          <a:xfrm>
            <a:off x="1282700"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01</a:t>
            </a:r>
            <a:endParaRPr lang="en-US" sz="1600" dirty="0"/>
          </a:p>
        </p:txBody>
      </p:sp>
      <p:sp>
        <p:nvSpPr>
          <p:cNvPr id="18" name="Text 14"/>
          <p:cNvSpPr/>
          <p:nvPr/>
        </p:nvSpPr>
        <p:spPr>
          <a:xfrm>
            <a:off x="889000" y="2936240"/>
            <a:ext cx="346138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Daily AI Journal</a:t>
            </a:r>
            <a:endParaRPr lang="en-US" sz="1600" dirty="0"/>
          </a:p>
        </p:txBody>
      </p:sp>
      <p:sp>
        <p:nvSpPr>
          <p:cNvPr id="19" name="Text 15"/>
          <p:cNvSpPr/>
          <p:nvPr/>
        </p:nvSpPr>
        <p:spPr>
          <a:xfrm>
            <a:off x="888365" y="3742690"/>
            <a:ext cx="3462655" cy="1387078"/>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Keep a daily AI journal to log tasks, prompts used, output quality, ethical notes, and improvement ideas. This habit converts sporadic trials into disciplined expertise.</a:t>
            </a:r>
            <a:endParaRPr lang="en-US" sz="1600" dirty="0"/>
          </a:p>
        </p:txBody>
      </p:sp>
      <p:sp>
        <p:nvSpPr>
          <p:cNvPr id="20" name="Text 16"/>
          <p:cNvSpPr/>
          <p:nvPr/>
        </p:nvSpPr>
        <p:spPr>
          <a:xfrm>
            <a:off x="9899015"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02</a:t>
            </a:r>
            <a:endParaRPr lang="en-US" sz="1600" dirty="0"/>
          </a:p>
        </p:txBody>
      </p:sp>
      <p:sp>
        <p:nvSpPr>
          <p:cNvPr id="21" name="Text 17"/>
          <p:cNvSpPr/>
          <p:nvPr/>
        </p:nvSpPr>
        <p:spPr>
          <a:xfrm>
            <a:off x="7636510" y="2950210"/>
            <a:ext cx="3462020"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Weekly Review</a:t>
            </a:r>
            <a:endParaRPr lang="en-US" sz="1600" dirty="0"/>
          </a:p>
        </p:txBody>
      </p:sp>
      <p:sp>
        <p:nvSpPr>
          <p:cNvPr id="22" name="Text 18"/>
          <p:cNvSpPr/>
          <p:nvPr/>
        </p:nvSpPr>
        <p:spPr>
          <a:xfrm>
            <a:off x="7635875" y="3756660"/>
            <a:ext cx="3463290" cy="1387078"/>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Review the journal weekly to spot bias, refine phrasing, and celebrate creative wins. This ensures AI remains an enhancer, not a crutch, as tools and autonomy evolve.</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2383155"/>
            <a:ext cx="12235815" cy="4476115"/>
          </a:xfrm>
          <a:prstGeom prst="rect">
            <a:avLst/>
          </a:prstGeom>
          <a:solidFill>
            <a:srgbClr val="C15145"/>
          </a:solidFill>
          <a:ln/>
        </p:spPr>
      </p:sp>
      <p:sp>
        <p:nvSpPr>
          <p:cNvPr id="5" name="Text 3"/>
          <p:cNvSpPr/>
          <p:nvPr/>
        </p:nvSpPr>
        <p:spPr>
          <a:xfrm>
            <a:off x="-30480" y="2383155"/>
            <a:ext cx="12235815" cy="44761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930275" y="5563870"/>
            <a:ext cx="2336165" cy="338554"/>
          </a:xfrm>
          <a:prstGeom prst="rect">
            <a:avLst/>
          </a:prstGeom>
          <a:noFill/>
          <a:ln/>
        </p:spPr>
        <p:txBody>
          <a:bodyPr wrap="square" lIns="91440" tIns="45720" rIns="91440" bIns="45720" rtlCol="0" anchor="t">
            <a:spAutoFit/>
          </a:bodyPr>
          <a:lstStyle/>
          <a:p>
            <a:pPr>
              <a:lnSpc>
                <a:spcPct val="100000"/>
              </a:lnSpc>
            </a:pPr>
            <a:r>
              <a:rPr lang="en-US" sz="1600" b="1">
                <a:solidFill>
                  <a:srgbClr val="000000"/>
                </a:solidFill>
                <a:latin typeface="Noto Sans SC" pitchFamily="34" charset="0"/>
                <a:ea typeface="Noto Sans SC" pitchFamily="34" charset="-122"/>
                <a:cs typeface="Noto Sans SC" pitchFamily="34" charset="-120"/>
              </a:rPr>
              <a:t>Sean Wong</a:t>
            </a:r>
            <a:endParaRPr lang="en-US" sz="1600" dirty="0"/>
          </a:p>
        </p:txBody>
      </p:sp>
      <p:sp>
        <p:nvSpPr>
          <p:cNvPr id="7" name="Text 5"/>
          <p:cNvSpPr/>
          <p:nvPr/>
        </p:nvSpPr>
        <p:spPr>
          <a:xfrm>
            <a:off x="930275" y="5901055"/>
            <a:ext cx="2336165" cy="270867"/>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2025/05/01</a:t>
            </a:r>
            <a:endParaRPr lang="en-US" sz="1600" dirty="0"/>
          </a:p>
        </p:txBody>
      </p:sp>
      <p:sp>
        <p:nvSpPr>
          <p:cNvPr id="8" name="Shape 6"/>
          <p:cNvSpPr/>
          <p:nvPr/>
        </p:nvSpPr>
        <p:spPr>
          <a:xfrm>
            <a:off x="11191875" y="582930"/>
            <a:ext cx="99526" cy="99695"/>
          </a:xfrm>
          <a:prstGeom prst="ellipse">
            <a:avLst/>
          </a:prstGeom>
          <a:solidFill>
            <a:srgbClr val="DAE3F5"/>
          </a:solidFill>
          <a:ln w="38100">
            <a:solidFill>
              <a:srgbClr val="3C2B22"/>
            </a:solidFill>
            <a:prstDash val="solid"/>
          </a:ln>
        </p:spPr>
      </p:sp>
      <p:sp>
        <p:nvSpPr>
          <p:cNvPr id="9" name="Text 7"/>
          <p:cNvSpPr/>
          <p:nvPr/>
        </p:nvSpPr>
        <p:spPr>
          <a:xfrm>
            <a:off x="1119187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356425" y="582930"/>
            <a:ext cx="99526" cy="99695"/>
          </a:xfrm>
          <a:prstGeom prst="ellipse">
            <a:avLst/>
          </a:prstGeom>
          <a:solidFill>
            <a:srgbClr val="DAE3F5"/>
          </a:solidFill>
          <a:ln w="38100">
            <a:solidFill>
              <a:srgbClr val="3C2B22"/>
            </a:solidFill>
            <a:prstDash val="solid"/>
          </a:ln>
        </p:spPr>
      </p:sp>
      <p:sp>
        <p:nvSpPr>
          <p:cNvPr id="11" name="Text 9"/>
          <p:cNvSpPr/>
          <p:nvPr/>
        </p:nvSpPr>
        <p:spPr>
          <a:xfrm>
            <a:off x="1135642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520974" y="582930"/>
            <a:ext cx="99526" cy="99695"/>
          </a:xfrm>
          <a:prstGeom prst="ellipse">
            <a:avLst/>
          </a:prstGeom>
          <a:solidFill>
            <a:srgbClr val="DAE3F5"/>
          </a:solidFill>
          <a:ln w="38100">
            <a:solidFill>
              <a:srgbClr val="3C2B22"/>
            </a:solidFill>
            <a:prstDash val="solid"/>
          </a:ln>
        </p:spPr>
      </p:sp>
      <p:sp>
        <p:nvSpPr>
          <p:cNvPr id="13" name="Text 11"/>
          <p:cNvSpPr/>
          <p:nvPr/>
        </p:nvSpPr>
        <p:spPr>
          <a:xfrm>
            <a:off x="11520974"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610" y="4696460"/>
            <a:ext cx="1791335" cy="1830070"/>
          </a:xfrm>
          <a:prstGeom prst="rect">
            <a:avLst/>
          </a:prstGeom>
        </p:spPr>
      </p:pic>
      <p:pic>
        <p:nvPicPr>
          <p:cNvPr id="15" name="Image 1"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35" y="1235075"/>
            <a:ext cx="974725" cy="996315"/>
          </a:xfrm>
          <a:prstGeom prst="rect">
            <a:avLst/>
          </a:prstGeom>
        </p:spPr>
      </p:pic>
      <p:sp>
        <p:nvSpPr>
          <p:cNvPr id="16" name="Shape 12"/>
          <p:cNvSpPr/>
          <p:nvPr/>
        </p:nvSpPr>
        <p:spPr>
          <a:xfrm>
            <a:off x="628015" y="2756535"/>
            <a:ext cx="8982710" cy="1678940"/>
          </a:xfrm>
          <a:prstGeom prst="roundRect">
            <a:avLst>
              <a:gd name="adj" fmla="val 50000"/>
            </a:avLst>
          </a:prstGeom>
          <a:solidFill>
            <a:srgbClr val="171717"/>
          </a:solidFill>
          <a:ln/>
        </p:spPr>
      </p:sp>
      <p:sp>
        <p:nvSpPr>
          <p:cNvPr id="17" name="Text 13"/>
          <p:cNvSpPr/>
          <p:nvPr/>
        </p:nvSpPr>
        <p:spPr>
          <a:xfrm>
            <a:off x="628015" y="2756535"/>
            <a:ext cx="8982710" cy="16789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501650" y="2773045"/>
            <a:ext cx="6964045" cy="1687195"/>
          </a:xfrm>
          <a:prstGeom prst="rect">
            <a:avLst/>
          </a:prstGeom>
          <a:noFill/>
          <a:ln/>
        </p:spPr>
        <p:txBody>
          <a:bodyPr wrap="square" lIns="91440" tIns="45720" rIns="91440" bIns="45720" rtlCol="0" anchor="ctr"/>
          <a:lstStyle/>
          <a:p>
            <a:pPr algn="ctr">
              <a:lnSpc>
                <a:spcPct val="100000"/>
              </a:lnSpc>
            </a:pPr>
            <a:r>
              <a:rPr lang="en-US" sz="8000" b="1" dirty="0">
                <a:solidFill>
                  <a:srgbClr val="FDF1E1"/>
                </a:solidFill>
                <a:latin typeface="MiSans" pitchFamily="34" charset="0"/>
                <a:ea typeface="MiSans" pitchFamily="34" charset="-122"/>
                <a:cs typeface="MiSans" pitchFamily="34" charset="-120"/>
              </a:rPr>
              <a:t>THANK YOU</a:t>
            </a:r>
            <a:endParaRPr lang="en-US" sz="1600" dirty="0"/>
          </a:p>
        </p:txBody>
      </p:sp>
      <p:pic>
        <p:nvPicPr>
          <p:cNvPr id="19" name="Image 2" descr="https://kimi-img.moonshot.cn/pub/slides/slides_tmpl/image/25-08-27-19:59:59-d2nf6fp8bjvh7rlj032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330" y="-19050"/>
            <a:ext cx="5229225" cy="7251065"/>
          </a:xfrm>
          <a:prstGeom prst="rect">
            <a:avLst/>
          </a:prstGeom>
        </p:spPr>
      </p:pic>
      <p:pic>
        <p:nvPicPr>
          <p:cNvPr id="20" name="Image 3"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310" y="4435475"/>
            <a:ext cx="974725" cy="99631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o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7190" y="1471930"/>
            <a:ext cx="8831580" cy="4670425"/>
          </a:xfrm>
          <a:prstGeom prst="rect">
            <a:avLst/>
          </a:prstGeom>
        </p:spPr>
      </p:pic>
      <p:sp>
        <p:nvSpPr>
          <p:cNvPr id="5" name="Shape 2"/>
          <p:cNvSpPr/>
          <p:nvPr/>
        </p:nvSpPr>
        <p:spPr>
          <a:xfrm>
            <a:off x="485140" y="517525"/>
            <a:ext cx="11198225" cy="5818505"/>
          </a:xfrm>
          <a:prstGeom prst="rect">
            <a:avLst/>
          </a:prstGeom>
          <a:solidFill>
            <a:srgbClr val="000000">
              <a:alpha val="0"/>
            </a:srgbClr>
          </a:solidFill>
          <a:ln w="38100">
            <a:solidFill>
              <a:srgbClr val="DD5142"/>
            </a:solidFill>
            <a:prstDash val="solid"/>
          </a:ln>
        </p:spPr>
      </p:sp>
      <p:sp>
        <p:nvSpPr>
          <p:cNvPr id="6" name="Text 3"/>
          <p:cNvSpPr/>
          <p:nvPr/>
        </p:nvSpPr>
        <p:spPr>
          <a:xfrm>
            <a:off x="485140" y="517525"/>
            <a:ext cx="11198225" cy="58185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3180" y="-12065"/>
            <a:ext cx="528955" cy="528955"/>
          </a:xfrm>
          <a:prstGeom prst="rect">
            <a:avLst/>
          </a:prstGeom>
          <a:solidFill>
            <a:srgbClr val="DD5142"/>
          </a:solidFill>
          <a:ln/>
        </p:spPr>
      </p:sp>
      <p:sp>
        <p:nvSpPr>
          <p:cNvPr id="8" name="Text 5"/>
          <p:cNvSpPr/>
          <p:nvPr/>
        </p:nvSpPr>
        <p:spPr>
          <a:xfrm>
            <a:off x="-43180"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683365" y="-12065"/>
            <a:ext cx="528955" cy="528955"/>
          </a:xfrm>
          <a:prstGeom prst="rect">
            <a:avLst/>
          </a:prstGeom>
          <a:solidFill>
            <a:srgbClr val="DD5142"/>
          </a:solidFill>
          <a:ln/>
        </p:spPr>
      </p:sp>
      <p:sp>
        <p:nvSpPr>
          <p:cNvPr id="10" name="Text 7"/>
          <p:cNvSpPr/>
          <p:nvPr/>
        </p:nvSpPr>
        <p:spPr>
          <a:xfrm>
            <a:off x="11683365"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3180" y="6336030"/>
            <a:ext cx="528955" cy="528955"/>
          </a:xfrm>
          <a:prstGeom prst="rect">
            <a:avLst/>
          </a:prstGeom>
          <a:solidFill>
            <a:srgbClr val="DD5142"/>
          </a:solidFill>
          <a:ln/>
        </p:spPr>
      </p:sp>
      <p:sp>
        <p:nvSpPr>
          <p:cNvPr id="12" name="Text 9"/>
          <p:cNvSpPr/>
          <p:nvPr/>
        </p:nvSpPr>
        <p:spPr>
          <a:xfrm>
            <a:off x="-43180"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683365" y="6336030"/>
            <a:ext cx="528955" cy="528955"/>
          </a:xfrm>
          <a:prstGeom prst="rect">
            <a:avLst/>
          </a:prstGeom>
          <a:solidFill>
            <a:srgbClr val="DD5142"/>
          </a:solidFill>
          <a:ln/>
        </p:spPr>
      </p:sp>
      <p:sp>
        <p:nvSpPr>
          <p:cNvPr id="14" name="Text 11"/>
          <p:cNvSpPr/>
          <p:nvPr/>
        </p:nvSpPr>
        <p:spPr>
          <a:xfrm>
            <a:off x="11683365"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866245" y="715645"/>
            <a:ext cx="151130" cy="515015"/>
          </a:xfrm>
          <a:prstGeom prst="roundRect">
            <a:avLst>
              <a:gd name="adj" fmla="val 50000"/>
            </a:avLst>
          </a:prstGeom>
          <a:solidFill>
            <a:srgbClr val="DACB9C"/>
          </a:solidFill>
          <a:ln/>
        </p:spPr>
      </p:sp>
      <p:sp>
        <p:nvSpPr>
          <p:cNvPr id="16" name="Text 13"/>
          <p:cNvSpPr/>
          <p:nvPr/>
        </p:nvSpPr>
        <p:spPr>
          <a:xfrm>
            <a:off x="11866245" y="71564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flipH="1">
            <a:off x="11866245" y="1321861"/>
            <a:ext cx="151130" cy="515015"/>
          </a:xfrm>
          <a:prstGeom prst="roundRect">
            <a:avLst>
              <a:gd name="adj" fmla="val 50000"/>
            </a:avLst>
          </a:prstGeom>
          <a:solidFill>
            <a:srgbClr val="DACB9C"/>
          </a:solidFill>
          <a:ln/>
        </p:spPr>
      </p:sp>
      <p:sp>
        <p:nvSpPr>
          <p:cNvPr id="18" name="Text 15"/>
          <p:cNvSpPr/>
          <p:nvPr/>
        </p:nvSpPr>
        <p:spPr>
          <a:xfrm>
            <a:off x="11866245" y="1321861"/>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flipH="1">
            <a:off x="11866245" y="1928077"/>
            <a:ext cx="151130" cy="515015"/>
          </a:xfrm>
          <a:prstGeom prst="roundRect">
            <a:avLst>
              <a:gd name="adj" fmla="val 50000"/>
            </a:avLst>
          </a:prstGeom>
          <a:solidFill>
            <a:srgbClr val="DACB9C"/>
          </a:solidFill>
          <a:ln/>
        </p:spPr>
      </p:sp>
      <p:sp>
        <p:nvSpPr>
          <p:cNvPr id="20" name="Text 17"/>
          <p:cNvSpPr/>
          <p:nvPr/>
        </p:nvSpPr>
        <p:spPr>
          <a:xfrm>
            <a:off x="11866245" y="192807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flipH="1">
            <a:off x="11866245" y="2533622"/>
            <a:ext cx="151130" cy="515015"/>
          </a:xfrm>
          <a:prstGeom prst="roundRect">
            <a:avLst>
              <a:gd name="adj" fmla="val 50000"/>
            </a:avLst>
          </a:prstGeom>
          <a:solidFill>
            <a:srgbClr val="DACB9C"/>
          </a:solidFill>
          <a:ln/>
        </p:spPr>
      </p:sp>
      <p:sp>
        <p:nvSpPr>
          <p:cNvPr id="22" name="Text 19"/>
          <p:cNvSpPr/>
          <p:nvPr/>
        </p:nvSpPr>
        <p:spPr>
          <a:xfrm>
            <a:off x="11866245" y="253362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flipH="1">
            <a:off x="11866245" y="3139838"/>
            <a:ext cx="151130" cy="515015"/>
          </a:xfrm>
          <a:prstGeom prst="roundRect">
            <a:avLst>
              <a:gd name="adj" fmla="val 50000"/>
            </a:avLst>
          </a:prstGeom>
          <a:solidFill>
            <a:srgbClr val="DACB9C"/>
          </a:solidFill>
          <a:ln/>
        </p:spPr>
      </p:sp>
      <p:sp>
        <p:nvSpPr>
          <p:cNvPr id="24" name="Text 21"/>
          <p:cNvSpPr/>
          <p:nvPr/>
        </p:nvSpPr>
        <p:spPr>
          <a:xfrm>
            <a:off x="11866245" y="313983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flipH="1">
            <a:off x="11866245" y="3790983"/>
            <a:ext cx="151130" cy="515015"/>
          </a:xfrm>
          <a:prstGeom prst="roundRect">
            <a:avLst>
              <a:gd name="adj" fmla="val 50000"/>
            </a:avLst>
          </a:prstGeom>
          <a:solidFill>
            <a:srgbClr val="DACB9C"/>
          </a:solidFill>
          <a:ln/>
        </p:spPr>
      </p:sp>
      <p:sp>
        <p:nvSpPr>
          <p:cNvPr id="26" name="Text 23"/>
          <p:cNvSpPr/>
          <p:nvPr/>
        </p:nvSpPr>
        <p:spPr>
          <a:xfrm>
            <a:off x="11866245" y="379098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flipH="1">
            <a:off x="11866245" y="4397199"/>
            <a:ext cx="151130" cy="515015"/>
          </a:xfrm>
          <a:prstGeom prst="roundRect">
            <a:avLst>
              <a:gd name="adj" fmla="val 50000"/>
            </a:avLst>
          </a:prstGeom>
          <a:solidFill>
            <a:srgbClr val="DACB9C"/>
          </a:solidFill>
          <a:ln/>
        </p:spPr>
      </p:sp>
      <p:sp>
        <p:nvSpPr>
          <p:cNvPr id="28" name="Text 25"/>
          <p:cNvSpPr/>
          <p:nvPr/>
        </p:nvSpPr>
        <p:spPr>
          <a:xfrm>
            <a:off x="11866245" y="4397199"/>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flipH="1">
            <a:off x="11866245" y="5003415"/>
            <a:ext cx="151130" cy="515015"/>
          </a:xfrm>
          <a:prstGeom prst="roundRect">
            <a:avLst>
              <a:gd name="adj" fmla="val 50000"/>
            </a:avLst>
          </a:prstGeom>
          <a:solidFill>
            <a:srgbClr val="DACB9C"/>
          </a:solidFill>
          <a:ln/>
        </p:spPr>
      </p:sp>
      <p:sp>
        <p:nvSpPr>
          <p:cNvPr id="30" name="Text 27"/>
          <p:cNvSpPr/>
          <p:nvPr/>
        </p:nvSpPr>
        <p:spPr>
          <a:xfrm>
            <a:off x="11866245" y="500341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flipH="1">
            <a:off x="11866245" y="5608960"/>
            <a:ext cx="151130" cy="515015"/>
          </a:xfrm>
          <a:prstGeom prst="roundRect">
            <a:avLst>
              <a:gd name="adj" fmla="val 50000"/>
            </a:avLst>
          </a:prstGeom>
          <a:solidFill>
            <a:srgbClr val="DACB9C"/>
          </a:solidFill>
          <a:ln/>
        </p:spPr>
      </p:sp>
      <p:sp>
        <p:nvSpPr>
          <p:cNvPr id="32" name="Text 29"/>
          <p:cNvSpPr/>
          <p:nvPr/>
        </p:nvSpPr>
        <p:spPr>
          <a:xfrm>
            <a:off x="11866245" y="560896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H="1">
            <a:off x="174625" y="718820"/>
            <a:ext cx="151130" cy="515015"/>
          </a:xfrm>
          <a:prstGeom prst="roundRect">
            <a:avLst>
              <a:gd name="adj" fmla="val 50000"/>
            </a:avLst>
          </a:prstGeom>
          <a:solidFill>
            <a:srgbClr val="DACB9C"/>
          </a:solidFill>
          <a:ln/>
        </p:spPr>
      </p:sp>
      <p:sp>
        <p:nvSpPr>
          <p:cNvPr id="34" name="Text 31"/>
          <p:cNvSpPr/>
          <p:nvPr/>
        </p:nvSpPr>
        <p:spPr>
          <a:xfrm>
            <a:off x="174625" y="71882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flipH="1">
            <a:off x="174625" y="1325036"/>
            <a:ext cx="151130" cy="515015"/>
          </a:xfrm>
          <a:prstGeom prst="roundRect">
            <a:avLst>
              <a:gd name="adj" fmla="val 50000"/>
            </a:avLst>
          </a:prstGeom>
          <a:solidFill>
            <a:srgbClr val="DACB9C"/>
          </a:solidFill>
          <a:ln/>
        </p:spPr>
      </p:sp>
      <p:sp>
        <p:nvSpPr>
          <p:cNvPr id="36" name="Text 33"/>
          <p:cNvSpPr/>
          <p:nvPr/>
        </p:nvSpPr>
        <p:spPr>
          <a:xfrm>
            <a:off x="174625" y="1325036"/>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flipH="1">
            <a:off x="174625" y="1931252"/>
            <a:ext cx="151130" cy="515015"/>
          </a:xfrm>
          <a:prstGeom prst="roundRect">
            <a:avLst>
              <a:gd name="adj" fmla="val 50000"/>
            </a:avLst>
          </a:prstGeom>
          <a:solidFill>
            <a:srgbClr val="DACB9C"/>
          </a:solidFill>
          <a:ln/>
        </p:spPr>
      </p:sp>
      <p:sp>
        <p:nvSpPr>
          <p:cNvPr id="38" name="Text 35"/>
          <p:cNvSpPr/>
          <p:nvPr/>
        </p:nvSpPr>
        <p:spPr>
          <a:xfrm>
            <a:off x="174625" y="193125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flipH="1">
            <a:off x="174625" y="2536797"/>
            <a:ext cx="151130" cy="515015"/>
          </a:xfrm>
          <a:prstGeom prst="roundRect">
            <a:avLst>
              <a:gd name="adj" fmla="val 50000"/>
            </a:avLst>
          </a:prstGeom>
          <a:solidFill>
            <a:srgbClr val="DACB9C"/>
          </a:solidFill>
          <a:ln/>
        </p:spPr>
      </p:sp>
      <p:sp>
        <p:nvSpPr>
          <p:cNvPr id="40" name="Text 37"/>
          <p:cNvSpPr/>
          <p:nvPr/>
        </p:nvSpPr>
        <p:spPr>
          <a:xfrm>
            <a:off x="174625" y="253679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flipH="1">
            <a:off x="174625" y="3143013"/>
            <a:ext cx="151130" cy="515015"/>
          </a:xfrm>
          <a:prstGeom prst="roundRect">
            <a:avLst>
              <a:gd name="adj" fmla="val 50000"/>
            </a:avLst>
          </a:prstGeom>
          <a:solidFill>
            <a:srgbClr val="DACB9C"/>
          </a:solidFill>
          <a:ln/>
        </p:spPr>
      </p:sp>
      <p:sp>
        <p:nvSpPr>
          <p:cNvPr id="42" name="Text 39"/>
          <p:cNvSpPr/>
          <p:nvPr/>
        </p:nvSpPr>
        <p:spPr>
          <a:xfrm>
            <a:off x="174625" y="314301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flipH="1">
            <a:off x="174625" y="3794158"/>
            <a:ext cx="151130" cy="515015"/>
          </a:xfrm>
          <a:prstGeom prst="roundRect">
            <a:avLst>
              <a:gd name="adj" fmla="val 50000"/>
            </a:avLst>
          </a:prstGeom>
          <a:solidFill>
            <a:srgbClr val="DACB9C"/>
          </a:solidFill>
          <a:ln/>
        </p:spPr>
      </p:sp>
      <p:sp>
        <p:nvSpPr>
          <p:cNvPr id="44" name="Text 41"/>
          <p:cNvSpPr/>
          <p:nvPr/>
        </p:nvSpPr>
        <p:spPr>
          <a:xfrm>
            <a:off x="174625" y="379415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flipH="1">
            <a:off x="174625" y="4400374"/>
            <a:ext cx="151130" cy="515015"/>
          </a:xfrm>
          <a:prstGeom prst="roundRect">
            <a:avLst>
              <a:gd name="adj" fmla="val 50000"/>
            </a:avLst>
          </a:prstGeom>
          <a:solidFill>
            <a:srgbClr val="DACB9C"/>
          </a:solidFill>
          <a:ln/>
        </p:spPr>
      </p:sp>
      <p:sp>
        <p:nvSpPr>
          <p:cNvPr id="46" name="Text 43"/>
          <p:cNvSpPr/>
          <p:nvPr/>
        </p:nvSpPr>
        <p:spPr>
          <a:xfrm>
            <a:off x="174625" y="4400374"/>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flipH="1">
            <a:off x="174625" y="5006590"/>
            <a:ext cx="151130" cy="515015"/>
          </a:xfrm>
          <a:prstGeom prst="roundRect">
            <a:avLst>
              <a:gd name="adj" fmla="val 50000"/>
            </a:avLst>
          </a:prstGeom>
          <a:solidFill>
            <a:srgbClr val="DACB9C"/>
          </a:solidFill>
          <a:ln/>
        </p:spPr>
      </p:sp>
      <p:sp>
        <p:nvSpPr>
          <p:cNvPr id="48" name="Text 45"/>
          <p:cNvSpPr/>
          <p:nvPr/>
        </p:nvSpPr>
        <p:spPr>
          <a:xfrm>
            <a:off x="174625" y="500659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flipH="1">
            <a:off x="174625" y="5612135"/>
            <a:ext cx="151130" cy="515015"/>
          </a:xfrm>
          <a:prstGeom prst="roundRect">
            <a:avLst>
              <a:gd name="adj" fmla="val 50000"/>
            </a:avLst>
          </a:prstGeom>
          <a:solidFill>
            <a:srgbClr val="DACB9C"/>
          </a:solidFill>
          <a:ln/>
        </p:spPr>
      </p:sp>
      <p:sp>
        <p:nvSpPr>
          <p:cNvPr id="50" name="Text 47"/>
          <p:cNvSpPr/>
          <p:nvPr/>
        </p:nvSpPr>
        <p:spPr>
          <a:xfrm>
            <a:off x="174625" y="5612135"/>
            <a:ext cx="151130" cy="515015"/>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670" y="4430395"/>
            <a:ext cx="1343025" cy="1371600"/>
          </a:xfrm>
          <a:prstGeom prst="rect">
            <a:avLst/>
          </a:prstGeom>
        </p:spPr>
      </p:pic>
      <p:pic>
        <p:nvPicPr>
          <p:cNvPr id="52" name="Image 2"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785" y="1471930"/>
            <a:ext cx="2218690" cy="2265680"/>
          </a:xfrm>
          <a:prstGeom prst="rect">
            <a:avLst/>
          </a:prstGeom>
        </p:spPr>
      </p:pic>
      <p:pic>
        <p:nvPicPr>
          <p:cNvPr id="53" name="Image 3" descr="https://kimi-img.moonshot.cn/pub/slides/slides_tmpl/image/25-08-27-19:59:58-d2nf6fh8bjvh7rlj01p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2095" y="2933700"/>
            <a:ext cx="793750" cy="742315"/>
          </a:xfrm>
          <a:prstGeom prst="rect">
            <a:avLst/>
          </a:prstGeom>
        </p:spPr>
      </p:pic>
      <p:pic>
        <p:nvPicPr>
          <p:cNvPr id="54" name="Image 4" descr="https://kimi-img.moonshot.cn/pub/slides/slides_tmpl/image/25-08-27-19:59:58-d2nf6fh8bjvh7rlj01p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2095" y="3980815"/>
            <a:ext cx="793750" cy="742315"/>
          </a:xfrm>
          <a:prstGeom prst="rect">
            <a:avLst/>
          </a:prstGeom>
        </p:spPr>
      </p:pic>
      <p:pic>
        <p:nvPicPr>
          <p:cNvPr id="55" name="Image 5" descr="https://kimi-img.moonshot.cn/pub/slides/slides_tmpl/image/25-08-27-19:59:58-d2nf6fh8bjvh7rlj01q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0155" y="2980690"/>
            <a:ext cx="793750" cy="742315"/>
          </a:xfrm>
          <a:prstGeom prst="rect">
            <a:avLst/>
          </a:prstGeom>
        </p:spPr>
      </p:pic>
      <p:pic>
        <p:nvPicPr>
          <p:cNvPr id="56" name="Image 6" descr="https://kimi-img.moonshot.cn/pub/slides/slides_tmpl/image/25-08-27-19:59:58-d2nf6fh8bjvh7rlj01qg.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70955" y="3966845"/>
            <a:ext cx="793750" cy="742315"/>
          </a:xfrm>
          <a:prstGeom prst="rect">
            <a:avLst/>
          </a:prstGeom>
        </p:spPr>
      </p:pic>
      <p:pic>
        <p:nvPicPr>
          <p:cNvPr id="57" name="Image 7"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0260" y="951230"/>
            <a:ext cx="956310" cy="976630"/>
          </a:xfrm>
          <a:prstGeom prst="rect">
            <a:avLst/>
          </a:prstGeom>
        </p:spPr>
      </p:pic>
      <p:pic>
        <p:nvPicPr>
          <p:cNvPr id="58" name="Image 8" descr="https://kimi-img.moonshot.cn/pub/slides/slides_tmpl/image/25-08-27-19:59:58-d2nf6fh8bjvh7rlj01o0.sv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66135" y="875665"/>
            <a:ext cx="5460365" cy="1055370"/>
          </a:xfrm>
          <a:prstGeom prst="rect">
            <a:avLst/>
          </a:prstGeom>
        </p:spPr>
      </p:pic>
      <p:sp>
        <p:nvSpPr>
          <p:cNvPr id="59" name="Text 48"/>
          <p:cNvSpPr/>
          <p:nvPr/>
        </p:nvSpPr>
        <p:spPr>
          <a:xfrm>
            <a:off x="3763645" y="2980690"/>
            <a:ext cx="2376170"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Daily Use</a:t>
            </a:r>
            <a:endParaRPr lang="en-US" sz="1600" dirty="0"/>
          </a:p>
        </p:txBody>
      </p:sp>
      <p:sp>
        <p:nvSpPr>
          <p:cNvPr id="60" name="Text 49"/>
          <p:cNvSpPr/>
          <p:nvPr/>
        </p:nvSpPr>
        <p:spPr>
          <a:xfrm>
            <a:off x="3763645" y="4036695"/>
            <a:ext cx="2376170"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Mindset</a:t>
            </a:r>
            <a:endParaRPr lang="en-US" sz="1600" dirty="0"/>
          </a:p>
        </p:txBody>
      </p:sp>
      <p:sp>
        <p:nvSpPr>
          <p:cNvPr id="61" name="Text 50"/>
          <p:cNvSpPr/>
          <p:nvPr/>
        </p:nvSpPr>
        <p:spPr>
          <a:xfrm>
            <a:off x="7306945" y="2980690"/>
            <a:ext cx="2331720"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Project</a:t>
            </a:r>
            <a:endParaRPr lang="en-US" sz="1600" dirty="0"/>
          </a:p>
        </p:txBody>
      </p:sp>
      <p:sp>
        <p:nvSpPr>
          <p:cNvPr id="62" name="Text 51"/>
          <p:cNvSpPr/>
          <p:nvPr/>
        </p:nvSpPr>
        <p:spPr>
          <a:xfrm>
            <a:off x="7306945" y="4036695"/>
            <a:ext cx="2330450" cy="528955"/>
          </a:xfrm>
          <a:prstGeom prst="rect">
            <a:avLst/>
          </a:prstGeom>
          <a:noFill/>
          <a:ln/>
        </p:spPr>
        <p:txBody>
          <a:bodyPr wrap="square" lIns="91440" tIns="45720" rIns="91440" bIns="45720" rtlCol="0" anchor="ct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Next Step</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Daily Use</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ECE4CD"/>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8040" y="878205"/>
            <a:ext cx="10699115" cy="5633720"/>
          </a:xfrm>
          <a:prstGeom prst="roundRect">
            <a:avLst>
              <a:gd name="adj" fmla="val 7883"/>
            </a:avLst>
          </a:prstGeom>
          <a:solidFill>
            <a:srgbClr val="FFFFFF"/>
          </a:solidFill>
          <a:ln w="38100">
            <a:solidFill>
              <a:srgbClr val="0D0D0D"/>
            </a:solidFill>
            <a:prstDash val="solid"/>
          </a:ln>
        </p:spPr>
      </p:sp>
      <p:sp>
        <p:nvSpPr>
          <p:cNvPr id="5" name="Text 3"/>
          <p:cNvSpPr/>
          <p:nvPr/>
        </p:nvSpPr>
        <p:spPr>
          <a:xfrm>
            <a:off x="828040" y="878205"/>
            <a:ext cx="10699115" cy="56337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466090" y="534035"/>
            <a:ext cx="11297920" cy="770890"/>
          </a:xfrm>
          <a:prstGeom prst="roundRect">
            <a:avLst>
              <a:gd name="adj" fmla="val 16667"/>
            </a:avLst>
          </a:prstGeom>
          <a:solidFill>
            <a:srgbClr val="D14747"/>
          </a:solidFill>
          <a:ln w="38100">
            <a:solidFill>
              <a:srgbClr val="0D0D0D"/>
            </a:solidFill>
            <a:prstDash val="solid"/>
          </a:ln>
        </p:spPr>
      </p:sp>
      <p:sp>
        <p:nvSpPr>
          <p:cNvPr id="7" name="Text 5"/>
          <p:cNvSpPr/>
          <p:nvPr/>
        </p:nvSpPr>
        <p:spPr>
          <a:xfrm>
            <a:off x="466090" y="534035"/>
            <a:ext cx="11297920" cy="77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511040" y="3404870"/>
            <a:ext cx="721360" cy="721360"/>
          </a:xfrm>
          <a:prstGeom prst="ellipse">
            <a:avLst/>
          </a:prstGeom>
          <a:solidFill>
            <a:srgbClr val="FFFFFF"/>
          </a:solidFill>
          <a:ln w="38100">
            <a:solidFill>
              <a:srgbClr val="0D0D0D"/>
            </a:solidFill>
            <a:prstDash val="solid"/>
          </a:ln>
        </p:spPr>
      </p:sp>
      <p:sp>
        <p:nvSpPr>
          <p:cNvPr id="9" name="Text 7"/>
          <p:cNvSpPr/>
          <p:nvPr/>
        </p:nvSpPr>
        <p:spPr>
          <a:xfrm>
            <a:off x="4511040" y="340487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963670" y="5050790"/>
            <a:ext cx="721360" cy="721360"/>
          </a:xfrm>
          <a:prstGeom prst="ellipse">
            <a:avLst/>
          </a:prstGeom>
          <a:solidFill>
            <a:srgbClr val="FFFFFF"/>
          </a:solidFill>
          <a:ln w="38100">
            <a:solidFill>
              <a:srgbClr val="0D0D0D"/>
            </a:solidFill>
            <a:prstDash val="solid"/>
          </a:ln>
        </p:spPr>
      </p:sp>
      <p:sp>
        <p:nvSpPr>
          <p:cNvPr id="11" name="Text 9"/>
          <p:cNvSpPr/>
          <p:nvPr/>
        </p:nvSpPr>
        <p:spPr>
          <a:xfrm>
            <a:off x="3963670" y="505079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963670" y="1803400"/>
            <a:ext cx="721360" cy="721360"/>
          </a:xfrm>
          <a:prstGeom prst="ellipse">
            <a:avLst/>
          </a:prstGeom>
          <a:solidFill>
            <a:srgbClr val="FFFFFF"/>
          </a:solidFill>
          <a:ln w="38100">
            <a:solidFill>
              <a:srgbClr val="0D0D0D"/>
            </a:solidFill>
            <a:prstDash val="solid"/>
          </a:ln>
        </p:spPr>
      </p:sp>
      <p:sp>
        <p:nvSpPr>
          <p:cNvPr id="13" name="Text 11"/>
          <p:cNvSpPr/>
          <p:nvPr/>
        </p:nvSpPr>
        <p:spPr>
          <a:xfrm>
            <a:off x="3963670" y="180340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608400" y="605860"/>
            <a:ext cx="10969200" cy="705600"/>
          </a:xfrm>
          <a:prstGeom prst="rect">
            <a:avLst/>
          </a:prstGeom>
          <a:noFill/>
          <a:ln/>
        </p:spPr>
        <p:txBody>
          <a:bodyPr wrap="square" lIns="91440" tIns="45720" rIns="91440" bIns="45720" rtlCol="0" anchor="ctr"/>
          <a:lstStyle/>
          <a:p>
            <a:pPr>
              <a:lnSpc>
                <a:spcPct val="100000"/>
              </a:lnSpc>
            </a:pPr>
            <a:r>
              <a:rPr lang="en-US" sz="3600" b="1" dirty="0">
                <a:solidFill>
                  <a:srgbClr val="FAF3D7"/>
                </a:solidFill>
                <a:latin typeface="Noto Sans SC" pitchFamily="34" charset="0"/>
                <a:ea typeface="Noto Sans SC" pitchFamily="34" charset="-122"/>
                <a:cs typeface="Noto Sans SC" pitchFamily="34" charset="-120"/>
              </a:rPr>
              <a:t>AI Fits Every Hour of Your Day</a:t>
            </a:r>
            <a:endParaRPr lang="en-US" sz="1600" dirty="0"/>
          </a:p>
        </p:txBody>
      </p:sp>
      <p:pic>
        <p:nvPicPr>
          <p:cNvPr id="15" name="Image 0" descr="https://kimi-img.moonshot.cn/pub/slides/slides_tmpl/image/25-08-27-19:59:59-d2nf6fp8bjvh7rlj02f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0712" y="1911941"/>
            <a:ext cx="471079" cy="471079"/>
          </a:xfrm>
          <a:prstGeom prst="rect">
            <a:avLst/>
          </a:prstGeom>
        </p:spPr>
      </p:pic>
      <p:pic>
        <p:nvPicPr>
          <p:cNvPr id="16" name="Image 1" descr="https://kimi-img.moonshot.cn/pub/slides/slides_tmpl/image/25-08-27-19:59:59-d2nf6fp8bjvh7rlj02g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5595" y="3528348"/>
            <a:ext cx="451905" cy="448254"/>
          </a:xfrm>
          <a:prstGeom prst="rect">
            <a:avLst/>
          </a:prstGeom>
        </p:spPr>
      </p:pic>
      <p:pic>
        <p:nvPicPr>
          <p:cNvPr id="17" name="Image 2" descr="https://kimi-img.moonshot.cn/pub/slides/slides_tmpl/image/25-08-27-19:59:59-d2nf6fp8bjvh7rlj02h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9660" y="5186382"/>
            <a:ext cx="451905" cy="451905"/>
          </a:xfrm>
          <a:prstGeom prst="rect">
            <a:avLst/>
          </a:prstGeom>
        </p:spPr>
      </p:pic>
      <p:sp>
        <p:nvSpPr>
          <p:cNvPr id="18" name="Shape 13"/>
          <p:cNvSpPr/>
          <p:nvPr/>
        </p:nvSpPr>
        <p:spPr>
          <a:xfrm>
            <a:off x="410845" y="2082165"/>
            <a:ext cx="3714750" cy="3714750"/>
          </a:xfrm>
          <a:prstGeom prst="ellipse">
            <a:avLst/>
          </a:prstGeom>
          <a:solidFill>
            <a:srgbClr val="DD5142"/>
          </a:solidFill>
          <a:ln w="38100">
            <a:solidFill>
              <a:srgbClr val="0D0D0D"/>
            </a:solidFill>
            <a:prstDash val="solid"/>
          </a:ln>
        </p:spPr>
      </p:sp>
      <p:sp>
        <p:nvSpPr>
          <p:cNvPr id="19" name="Text 14"/>
          <p:cNvSpPr/>
          <p:nvPr/>
        </p:nvSpPr>
        <p:spPr>
          <a:xfrm>
            <a:off x="410845" y="2082165"/>
            <a:ext cx="3714750" cy="3714750"/>
          </a:xfrm>
          <a:prstGeom prst="rect">
            <a:avLst/>
          </a:prstGeom>
          <a:noFill/>
          <a:ln/>
        </p:spPr>
        <p:txBody>
          <a:bodyPr wrap="square" lIns="45720" tIns="91440" rIns="91440" bIns="45720" rtlCol="0" anchor="ctr"/>
          <a:lstStyle/>
          <a:p>
            <a:pPr>
              <a:lnSpc>
                <a:spcPct val="100000"/>
              </a:lnSpc>
            </a:pPr>
            <a:endParaRPr lang="en-US" sz="1600" dirty="0"/>
          </a:p>
        </p:txBody>
      </p:sp>
      <p:pic>
        <p:nvPicPr>
          <p:cNvPr id="20" name="Image 3" descr="https://kimi-img.moonshot.cn/pub/slides/slides_tmpl/image/25-08-27-19:59:59-d2nf6fp8bjvh7rlj02lg.png"/>
          <p:cNvPicPr>
            <a:picLocks noChangeAspect="1"/>
          </p:cNvPicPr>
          <p:nvPr/>
        </p:nvPicPr>
        <p:blipFill>
          <a:blip r:embed="rId9"/>
          <a:stretch>
            <a:fillRect/>
          </a:stretch>
        </p:blipFill>
        <p:spPr>
          <a:xfrm>
            <a:off x="300355" y="2082165"/>
            <a:ext cx="3542030" cy="3542030"/>
          </a:xfrm>
          <a:prstGeom prst="rect">
            <a:avLst/>
          </a:prstGeom>
        </p:spPr>
      </p:pic>
      <p:sp>
        <p:nvSpPr>
          <p:cNvPr id="21" name="Text 15"/>
          <p:cNvSpPr/>
          <p:nvPr/>
        </p:nvSpPr>
        <p:spPr>
          <a:xfrm>
            <a:off x="4957445" y="149225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Versatile AI Integration</a:t>
            </a:r>
            <a:endParaRPr lang="en-US" sz="1600" dirty="0"/>
          </a:p>
        </p:txBody>
      </p:sp>
      <p:sp>
        <p:nvSpPr>
          <p:cNvPr id="22" name="Text 16"/>
          <p:cNvSpPr/>
          <p:nvPr/>
        </p:nvSpPr>
        <p:spPr>
          <a:xfrm>
            <a:off x="4957445" y="1909445"/>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AI can be seamlessly integrated into daily routines, enhancing learning, productivity, and creativity. From summarizing articles to drafting emails, AI provides quick and efficient support, making everyday tasks easier and more effective.</a:t>
            </a:r>
            <a:endParaRPr lang="en-US" sz="1600" dirty="0"/>
          </a:p>
        </p:txBody>
      </p:sp>
      <p:sp>
        <p:nvSpPr>
          <p:cNvPr id="23" name="Text 17"/>
          <p:cNvSpPr/>
          <p:nvPr/>
        </p:nvSpPr>
        <p:spPr>
          <a:xfrm>
            <a:off x="5461000" y="308737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Practical Demos</a:t>
            </a:r>
            <a:endParaRPr lang="en-US" sz="1600" dirty="0"/>
          </a:p>
        </p:txBody>
      </p:sp>
      <p:sp>
        <p:nvSpPr>
          <p:cNvPr id="24" name="Text 18"/>
          <p:cNvSpPr/>
          <p:nvPr/>
        </p:nvSpPr>
        <p:spPr>
          <a:xfrm>
            <a:off x="5450205" y="3503930"/>
            <a:ext cx="5605780"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Live demos of AI generating meeting agendas and flashcards illustrate its speed and practicality. These examples show how AI can be a powerful tool for immediate productivity gains, proving its value in real-world applications.</a:t>
            </a:r>
            <a:endParaRPr lang="en-US" sz="1600" dirty="0"/>
          </a:p>
        </p:txBody>
      </p:sp>
      <p:sp>
        <p:nvSpPr>
          <p:cNvPr id="25" name="Text 19"/>
          <p:cNvSpPr/>
          <p:nvPr/>
        </p:nvSpPr>
        <p:spPr>
          <a:xfrm>
            <a:off x="4957445" y="477012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Human-Centric Approach</a:t>
            </a:r>
            <a:endParaRPr lang="en-US" sz="1600" dirty="0"/>
          </a:p>
        </p:txBody>
      </p:sp>
      <p:sp>
        <p:nvSpPr>
          <p:cNvPr id="26" name="Text 20"/>
          <p:cNvSpPr/>
          <p:nvPr/>
        </p:nvSpPr>
        <p:spPr>
          <a:xfrm>
            <a:off x="4957445" y="5186680"/>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AI serves as a versatile teammate, awaiting your direction. It augments human skills rather than replacing them, ensuring that your creativity, judgment, and decision-making remain central to the process.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8100" y="635"/>
            <a:ext cx="12258040" cy="6857365"/>
          </a:xfrm>
          <a:prstGeom prst="roundRect">
            <a:avLst>
              <a:gd name="adj" fmla="val 0"/>
            </a:avLst>
          </a:prstGeom>
          <a:solidFill>
            <a:srgbClr val="FCF8E5"/>
          </a:solidFill>
          <a:ln/>
        </p:spPr>
      </p:sp>
      <p:sp>
        <p:nvSpPr>
          <p:cNvPr id="3" name="Text 1"/>
          <p:cNvSpPr/>
          <p:nvPr/>
        </p:nvSpPr>
        <p:spPr>
          <a:xfrm>
            <a:off x="-38100" y="635"/>
            <a:ext cx="12258040" cy="685736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27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6960" y="-346710"/>
            <a:ext cx="6214745" cy="6922135"/>
          </a:xfrm>
          <a:prstGeom prst="rect">
            <a:avLst/>
          </a:prstGeom>
        </p:spPr>
      </p:pic>
      <p:sp>
        <p:nvSpPr>
          <p:cNvPr id="5" name="Shape 2"/>
          <p:cNvSpPr/>
          <p:nvPr/>
        </p:nvSpPr>
        <p:spPr>
          <a:xfrm rot="5400000">
            <a:off x="1925320" y="2254250"/>
            <a:ext cx="2117090" cy="6042660"/>
          </a:xfrm>
          <a:prstGeom prst="round2SameRect">
            <a:avLst>
              <a:gd name="adj1" fmla="val 50000"/>
              <a:gd name="adj2" fmla="val 0"/>
            </a:avLst>
          </a:prstGeom>
          <a:solidFill>
            <a:srgbClr val="C3D3F9"/>
          </a:solidFill>
          <a:ln/>
        </p:spPr>
      </p:sp>
      <p:sp>
        <p:nvSpPr>
          <p:cNvPr id="6" name="Text 3"/>
          <p:cNvSpPr/>
          <p:nvPr/>
        </p:nvSpPr>
        <p:spPr>
          <a:xfrm rot="5400000">
            <a:off x="1925320" y="2254250"/>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1925320" y="-98425"/>
            <a:ext cx="2117090" cy="6042660"/>
          </a:xfrm>
          <a:prstGeom prst="round2SameRect">
            <a:avLst>
              <a:gd name="adj1" fmla="val 50000"/>
              <a:gd name="adj2" fmla="val 0"/>
            </a:avLst>
          </a:prstGeom>
          <a:solidFill>
            <a:srgbClr val="C3D3F9"/>
          </a:solidFill>
          <a:ln/>
        </p:spPr>
      </p:sp>
      <p:sp>
        <p:nvSpPr>
          <p:cNvPr id="8" name="Text 5"/>
          <p:cNvSpPr/>
          <p:nvPr/>
        </p:nvSpPr>
        <p:spPr>
          <a:xfrm rot="5400000">
            <a:off x="1925320" y="-98425"/>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95935" y="648335"/>
            <a:ext cx="9269730"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Pick Your Personal High-Value Task</a:t>
            </a:r>
            <a:endParaRPr lang="en-US" sz="1600" dirty="0"/>
          </a:p>
        </p:txBody>
      </p:sp>
      <p:pic>
        <p:nvPicPr>
          <p:cNvPr id="10" name="Image 1" descr="https://kimi-img.moonshot.cn/pub/slides/slides_tmpl/image/25-08-27-19:59:58-d2nf6fh8bjvh7rlj026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285" y="1293495"/>
            <a:ext cx="1844040" cy="267970"/>
          </a:xfrm>
          <a:prstGeom prst="rect">
            <a:avLst/>
          </a:prstGeom>
        </p:spPr>
      </p:pic>
      <p:sp>
        <p:nvSpPr>
          <p:cNvPr id="11" name="Shape 7"/>
          <p:cNvSpPr/>
          <p:nvPr/>
        </p:nvSpPr>
        <p:spPr>
          <a:xfrm>
            <a:off x="5639435" y="2621915"/>
            <a:ext cx="609600" cy="609600"/>
          </a:xfrm>
          <a:prstGeom prst="ellipse">
            <a:avLst/>
          </a:prstGeom>
          <a:solidFill>
            <a:srgbClr val="FAF3D7"/>
          </a:solidFill>
          <a:ln w="38100">
            <a:solidFill>
              <a:srgbClr val="0D0D0D"/>
            </a:solidFill>
            <a:prstDash val="solid"/>
          </a:ln>
        </p:spPr>
      </p:sp>
      <p:sp>
        <p:nvSpPr>
          <p:cNvPr id="12" name="Text 8"/>
          <p:cNvSpPr/>
          <p:nvPr/>
        </p:nvSpPr>
        <p:spPr>
          <a:xfrm>
            <a:off x="5639435" y="2621915"/>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2" descr="https://kimi-img.moonshot.cn/pub/slides/slides_tmpl/image/25-08-27-19:59:58-d2nf6fh8bjvh7rlj027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8640" y="2633345"/>
            <a:ext cx="618490" cy="578485"/>
          </a:xfrm>
          <a:prstGeom prst="rect">
            <a:avLst/>
          </a:prstGeom>
        </p:spPr>
      </p:pic>
      <p:sp>
        <p:nvSpPr>
          <p:cNvPr id="14" name="Shape 9"/>
          <p:cNvSpPr/>
          <p:nvPr/>
        </p:nvSpPr>
        <p:spPr>
          <a:xfrm>
            <a:off x="5583555" y="4974590"/>
            <a:ext cx="609600" cy="609600"/>
          </a:xfrm>
          <a:prstGeom prst="ellipse">
            <a:avLst/>
          </a:prstGeom>
          <a:solidFill>
            <a:srgbClr val="FCF8E5"/>
          </a:solidFill>
          <a:ln w="38100">
            <a:solidFill>
              <a:srgbClr val="000000"/>
            </a:solidFill>
            <a:prstDash val="solid"/>
          </a:ln>
        </p:spPr>
      </p:sp>
      <p:sp>
        <p:nvSpPr>
          <p:cNvPr id="15" name="Text 10"/>
          <p:cNvSpPr/>
          <p:nvPr/>
        </p:nvSpPr>
        <p:spPr>
          <a:xfrm>
            <a:off x="5583555" y="4974590"/>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3" descr="https://kimi-img.moonshot.cn/pub/slides/slides_tmpl/image/25-08-27-19:59:59-d2nf6fp8bjvh7rlj028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320" y="5019040"/>
            <a:ext cx="561340" cy="525145"/>
          </a:xfrm>
          <a:prstGeom prst="rect">
            <a:avLst/>
          </a:prstGeom>
        </p:spPr>
      </p:pic>
      <p:sp>
        <p:nvSpPr>
          <p:cNvPr id="17" name="Text 11"/>
          <p:cNvSpPr/>
          <p:nvPr/>
        </p:nvSpPr>
        <p:spPr>
          <a:xfrm>
            <a:off x="492760" y="2028190"/>
            <a:ext cx="4879340" cy="301625"/>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Identify Immediate Needs</a:t>
            </a:r>
            <a:endParaRPr lang="en-US" sz="1600" dirty="0"/>
          </a:p>
        </p:txBody>
      </p:sp>
      <p:sp>
        <p:nvSpPr>
          <p:cNvPr id="18" name="Text 12"/>
          <p:cNvSpPr/>
          <p:nvPr/>
        </p:nvSpPr>
        <p:spPr>
          <a:xfrm>
            <a:off x="496570" y="2501900"/>
            <a:ext cx="4673600"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Learners identify one immediate need—whether it’s writing, scheduling, studying, or designing—and map it to an AI function. This exercise helps tailor AI use to personal goals, ensuring relevance and practical benefit.</a:t>
            </a:r>
            <a:endParaRPr lang="en-US" sz="1600" dirty="0"/>
          </a:p>
        </p:txBody>
      </p:sp>
      <p:sp>
        <p:nvSpPr>
          <p:cNvPr id="19" name="Text 13"/>
          <p:cNvSpPr/>
          <p:nvPr/>
        </p:nvSpPr>
        <p:spPr>
          <a:xfrm>
            <a:off x="485775" y="4331335"/>
            <a:ext cx="4879340" cy="301625"/>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Diverse Goals</a:t>
            </a:r>
            <a:endParaRPr lang="en-US" sz="1600" dirty="0"/>
          </a:p>
        </p:txBody>
      </p:sp>
      <p:sp>
        <p:nvSpPr>
          <p:cNvPr id="20" name="Text 14"/>
          <p:cNvSpPr/>
          <p:nvPr/>
        </p:nvSpPr>
        <p:spPr>
          <a:xfrm>
            <a:off x="489585" y="4805045"/>
            <a:ext cx="467360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A quick poll reveals diverse goals among learners, demonstrating AI’s cross-domain utility. It emphasizes that AI can be adapted to various tasks, keeping human purpose at the forefront.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Mindset</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29210"/>
            <a:ext cx="12192000" cy="6884670"/>
          </a:xfrm>
          <a:prstGeom prst="roundRect">
            <a:avLst>
              <a:gd name="adj" fmla="val 0"/>
            </a:avLst>
          </a:prstGeom>
          <a:solidFill>
            <a:srgbClr val="DD5142"/>
          </a:solidFill>
          <a:ln/>
        </p:spPr>
      </p:sp>
      <p:sp>
        <p:nvSpPr>
          <p:cNvPr id="3" name="Text 1"/>
          <p:cNvSpPr/>
          <p:nvPr/>
        </p:nvSpPr>
        <p:spPr>
          <a:xfrm>
            <a:off x="0" y="-29210"/>
            <a:ext cx="12192000" cy="68846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91160" y="331470"/>
            <a:ext cx="2409825" cy="747395"/>
          </a:xfrm>
          <a:prstGeom prst="roundRect">
            <a:avLst>
              <a:gd name="adj" fmla="val 50000"/>
            </a:avLst>
          </a:prstGeom>
          <a:gradFill flip="none" rotWithShape="1">
            <a:gsLst>
              <a:gs pos="0">
                <a:srgbClr val="9BB7F5">
                  <a:alpha val="0"/>
                </a:srgbClr>
              </a:gs>
              <a:gs pos="10000">
                <a:srgbClr val="9BB7F5">
                  <a:alpha val="0"/>
                </a:srgbClr>
              </a:gs>
              <a:gs pos="100000">
                <a:srgbClr val="9BB7F5"/>
              </a:gs>
            </a:gsLst>
            <a:lin ang="10980000" scaled="1"/>
          </a:gradFill>
          <a:ln/>
        </p:spPr>
      </p:sp>
      <p:sp>
        <p:nvSpPr>
          <p:cNvPr id="5" name="Text 3"/>
          <p:cNvSpPr/>
          <p:nvPr/>
        </p:nvSpPr>
        <p:spPr>
          <a:xfrm>
            <a:off x="391160" y="33147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033010" y="1303655"/>
            <a:ext cx="2092325" cy="5224780"/>
          </a:xfrm>
          <a:prstGeom prst="round2SameRect">
            <a:avLst>
              <a:gd name="adj1" fmla="val 16176"/>
              <a:gd name="adj2" fmla="val 0"/>
            </a:avLst>
          </a:prstGeom>
          <a:solidFill>
            <a:srgbClr val="FAF3D7"/>
          </a:solidFill>
          <a:ln w="38100">
            <a:solidFill>
              <a:srgbClr val="0D0D0D"/>
            </a:solidFill>
            <a:prstDash val="solid"/>
          </a:ln>
        </p:spPr>
      </p:sp>
      <p:sp>
        <p:nvSpPr>
          <p:cNvPr id="7" name="Text 5"/>
          <p:cNvSpPr/>
          <p:nvPr/>
        </p:nvSpPr>
        <p:spPr>
          <a:xfrm>
            <a:off x="5033010" y="1303655"/>
            <a:ext cx="2092325"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223520"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9" name="Text 7"/>
          <p:cNvSpPr/>
          <p:nvPr/>
        </p:nvSpPr>
        <p:spPr>
          <a:xfrm>
            <a:off x="223520"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2596515"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1" name="Text 9"/>
          <p:cNvSpPr/>
          <p:nvPr/>
        </p:nvSpPr>
        <p:spPr>
          <a:xfrm>
            <a:off x="2596515"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600710" y="331470"/>
            <a:ext cx="8263890" cy="1187450"/>
          </a:xfrm>
          <a:prstGeom prst="rect">
            <a:avLst/>
          </a:prstGeom>
          <a:noFill/>
          <a:ln/>
        </p:spPr>
        <p:txBody>
          <a:bodyPr wrap="square" lIns="91440" tIns="45720" rIns="91440" bIns="45720" rtlCol="0" anchor="t">
            <a:spAutoFit/>
          </a:bodyPr>
          <a:lstStyle/>
          <a:p>
            <a:pPr>
              <a:lnSpc>
                <a:spcPct val="120000"/>
              </a:lnSpc>
            </a:pPr>
            <a:r>
              <a:rPr lang="en-US" sz="3200" b="1" dirty="0">
                <a:solidFill>
                  <a:srgbClr val="FAF3D7"/>
                </a:solidFill>
                <a:latin typeface="Noto Sans SC" pitchFamily="34" charset="0"/>
                <a:ea typeface="Noto Sans SC" pitchFamily="34" charset="-122"/>
                <a:cs typeface="Noto Sans SC" pitchFamily="34" charset="-120"/>
              </a:rPr>
              <a:t>Curious Skeptical Creative Responsible Collaborative</a:t>
            </a:r>
            <a:endParaRPr lang="en-US" sz="1600" dirty="0"/>
          </a:p>
        </p:txBody>
      </p:sp>
      <p:pic>
        <p:nvPicPr>
          <p:cNvPr id="13" name="Image 0" descr="https://kimi-img.moonshot.cn/pub/slides/slides_tmpl/image/25-08-27-19:59:59-d2nf6fp8bjvh7rlj02o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2670" y="1140460"/>
            <a:ext cx="4180840" cy="5645150"/>
          </a:xfrm>
          <a:prstGeom prst="rect">
            <a:avLst/>
          </a:prstGeom>
        </p:spPr>
      </p:pic>
      <p:pic>
        <p:nvPicPr>
          <p:cNvPr id="14" name="Image 1" descr="https://kimi-img.moonshot.cn/pub/slides/slides_tmpl/image/25-08-27-19:59:59-d2nf6fp8bjvh7rlj02p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5260" y="2335530"/>
            <a:ext cx="938530" cy="958850"/>
          </a:xfrm>
          <a:prstGeom prst="rect">
            <a:avLst/>
          </a:prstGeom>
        </p:spPr>
      </p:pic>
      <p:pic>
        <p:nvPicPr>
          <p:cNvPr id="15" name="Image 2" descr="https://kimi-img.moonshot.cn/pub/slides/slides_tmpl/image/25-08-27-19:59:59-d2nf6fp8bjvh7rlj02p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2485" y="4961890"/>
            <a:ext cx="1121410" cy="1145540"/>
          </a:xfrm>
          <a:prstGeom prst="rect">
            <a:avLst/>
          </a:prstGeom>
        </p:spPr>
      </p:pic>
      <p:sp>
        <p:nvSpPr>
          <p:cNvPr id="16" name="Shape 11"/>
          <p:cNvSpPr/>
          <p:nvPr/>
        </p:nvSpPr>
        <p:spPr>
          <a:xfrm>
            <a:off x="7327900"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7" name="Text 12"/>
          <p:cNvSpPr/>
          <p:nvPr/>
        </p:nvSpPr>
        <p:spPr>
          <a:xfrm>
            <a:off x="7327900"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3"/>
          <p:cNvSpPr/>
          <p:nvPr/>
        </p:nvSpPr>
        <p:spPr>
          <a:xfrm>
            <a:off x="9700895"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9" name="Text 14"/>
          <p:cNvSpPr/>
          <p:nvPr/>
        </p:nvSpPr>
        <p:spPr>
          <a:xfrm>
            <a:off x="9700895"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5"/>
          <p:cNvSpPr/>
          <p:nvPr/>
        </p:nvSpPr>
        <p:spPr>
          <a:xfrm>
            <a:off x="30162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Curiosity Drives Exploration</a:t>
            </a:r>
            <a:endParaRPr lang="en-US" sz="1600" dirty="0"/>
          </a:p>
        </p:txBody>
      </p:sp>
      <p:sp>
        <p:nvSpPr>
          <p:cNvPr id="21" name="Text 16"/>
          <p:cNvSpPr/>
          <p:nvPr/>
        </p:nvSpPr>
        <p:spPr>
          <a:xfrm>
            <a:off x="264795" y="2927985"/>
            <a:ext cx="2240280" cy="238005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Curiosity fuels the exploration of AI features and prompts. It encourages learners to experiment with different applications, asking ‘what if?’ to uncover new possibilities.</a:t>
            </a:r>
            <a:endParaRPr lang="en-US" sz="1600" dirty="0"/>
          </a:p>
        </p:txBody>
      </p:sp>
      <p:sp>
        <p:nvSpPr>
          <p:cNvPr id="22" name="Text 17"/>
          <p:cNvSpPr/>
          <p:nvPr/>
        </p:nvSpPr>
        <p:spPr>
          <a:xfrm>
            <a:off x="262699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Skepticism Fuels Fact-Checking</a:t>
            </a:r>
            <a:endParaRPr lang="en-US" sz="1600" dirty="0"/>
          </a:p>
        </p:txBody>
      </p:sp>
      <p:sp>
        <p:nvSpPr>
          <p:cNvPr id="23" name="Text 18"/>
          <p:cNvSpPr/>
          <p:nvPr/>
        </p:nvSpPr>
        <p:spPr>
          <a:xfrm>
            <a:off x="2590165" y="2927985"/>
            <a:ext cx="2240280"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Skepticism ensures critical thinking. Learners question AI outputs, verify facts, and watch for bias or errors, maintaining a healthy level of scrutiny.</a:t>
            </a:r>
            <a:endParaRPr lang="en-US" sz="1600" dirty="0"/>
          </a:p>
        </p:txBody>
      </p:sp>
      <p:sp>
        <p:nvSpPr>
          <p:cNvPr id="24" name="Text 19"/>
          <p:cNvSpPr/>
          <p:nvPr/>
        </p:nvSpPr>
        <p:spPr>
          <a:xfrm>
            <a:off x="740600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Creativity Remixes Outputs</a:t>
            </a:r>
            <a:endParaRPr lang="en-US" sz="1600" dirty="0"/>
          </a:p>
        </p:txBody>
      </p:sp>
      <p:sp>
        <p:nvSpPr>
          <p:cNvPr id="25" name="Text 20"/>
          <p:cNvSpPr/>
          <p:nvPr/>
        </p:nvSpPr>
        <p:spPr>
          <a:xfrm>
            <a:off x="7369175" y="2927985"/>
            <a:ext cx="2240280"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Creativity allows learners to enhance original thinking rather than copying AI outputs blindly. It encourages unique solutions and innovative approaches.</a:t>
            </a:r>
            <a:endParaRPr lang="en-US" sz="1600" dirty="0"/>
          </a:p>
        </p:txBody>
      </p:sp>
      <p:sp>
        <p:nvSpPr>
          <p:cNvPr id="26" name="Text 21"/>
          <p:cNvSpPr/>
          <p:nvPr/>
        </p:nvSpPr>
        <p:spPr>
          <a:xfrm>
            <a:off x="973137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Responsibility Guards Ethics and Privacy</a:t>
            </a:r>
            <a:endParaRPr lang="en-US" sz="1600" dirty="0"/>
          </a:p>
        </p:txBody>
      </p:sp>
      <p:sp>
        <p:nvSpPr>
          <p:cNvPr id="27" name="Text 22"/>
          <p:cNvSpPr/>
          <p:nvPr/>
        </p:nvSpPr>
        <p:spPr>
          <a:xfrm>
            <a:off x="9694545" y="2927985"/>
            <a:ext cx="2240280" cy="2115542"/>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Responsibility involves considering ethical implications, privacy concerns, and fairness. It ensures that AI use aligns with moral standards and protects personal data.</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Project</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flipV="1">
            <a:off x="-31115" y="-5715"/>
            <a:ext cx="12237085" cy="6863715"/>
          </a:xfrm>
          <a:prstGeom prst="rect">
            <a:avLst/>
          </a:prstGeom>
          <a:solidFill>
            <a:srgbClr val="C15145"/>
          </a:solidFill>
          <a:ln/>
        </p:spPr>
      </p:sp>
      <p:sp>
        <p:nvSpPr>
          <p:cNvPr id="3" name="Text 1"/>
          <p:cNvSpPr/>
          <p:nvPr/>
        </p:nvSpPr>
        <p:spPr>
          <a:xfrm>
            <a:off x="-31115" y="-5715"/>
            <a:ext cx="12237085" cy="68637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1115" y="4795520"/>
            <a:ext cx="12237085" cy="2062480"/>
          </a:xfrm>
          <a:prstGeom prst="rect">
            <a:avLst/>
          </a:prstGeom>
          <a:solidFill>
            <a:srgbClr val="ECE4CD"/>
          </a:solidFill>
          <a:ln/>
        </p:spPr>
      </p:sp>
      <p:sp>
        <p:nvSpPr>
          <p:cNvPr id="5" name="Text 3"/>
          <p:cNvSpPr/>
          <p:nvPr/>
        </p:nvSpPr>
        <p:spPr>
          <a:xfrm>
            <a:off x="-31115" y="4795520"/>
            <a:ext cx="12237085" cy="20624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115" y="2065655"/>
            <a:ext cx="11035665" cy="3902075"/>
          </a:xfrm>
          <a:prstGeom prst="doubleWave">
            <a:avLst>
              <a:gd name="adj1" fmla="val 6250"/>
              <a:gd name="adj2" fmla="val 0"/>
            </a:avLst>
          </a:prstGeom>
          <a:solidFill>
            <a:srgbClr val="DD5142"/>
          </a:solidFill>
          <a:ln w="38100">
            <a:solidFill>
              <a:srgbClr val="851321"/>
            </a:solidFill>
            <a:prstDash val="solid"/>
          </a:ln>
        </p:spPr>
      </p:sp>
      <p:sp>
        <p:nvSpPr>
          <p:cNvPr id="7" name="Text 5"/>
          <p:cNvSpPr/>
          <p:nvPr/>
        </p:nvSpPr>
        <p:spPr>
          <a:xfrm>
            <a:off x="-31115" y="2065655"/>
            <a:ext cx="11035665" cy="390207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1115" y="1840230"/>
            <a:ext cx="11035665" cy="3902075"/>
          </a:xfrm>
          <a:prstGeom prst="doubleWave">
            <a:avLst>
              <a:gd name="adj1" fmla="val 6250"/>
              <a:gd name="adj2" fmla="val 0"/>
            </a:avLst>
          </a:prstGeom>
          <a:solidFill>
            <a:srgbClr val="FAF3D7"/>
          </a:solidFill>
          <a:ln w="38100">
            <a:solidFill>
              <a:srgbClr val="851321"/>
            </a:solidFill>
            <a:prstDash val="solid"/>
          </a:ln>
        </p:spPr>
      </p:sp>
      <p:sp>
        <p:nvSpPr>
          <p:cNvPr id="9" name="Text 7"/>
          <p:cNvSpPr/>
          <p:nvPr/>
        </p:nvSpPr>
        <p:spPr>
          <a:xfrm>
            <a:off x="-31115" y="1840230"/>
            <a:ext cx="11035665" cy="39020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06375" y="288925"/>
            <a:ext cx="8738235" cy="1379220"/>
          </a:xfrm>
          <a:prstGeom prst="rect">
            <a:avLst/>
          </a:prstGeom>
          <a:noFill/>
          <a:ln/>
        </p:spPr>
        <p:txBody>
          <a:bodyPr wrap="square" lIns="91440" tIns="45720" rIns="91440" bIns="45720" rtlCol="0" anchor="ct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Draft Your AI-Assisted Mini Project</a:t>
            </a:r>
            <a:endParaRPr lang="en-US" sz="1600" dirty="0"/>
          </a:p>
        </p:txBody>
      </p:sp>
      <p:pic>
        <p:nvPicPr>
          <p:cNvPr id="11" name="Image 0" descr="https://kimi-img.moonshot.cn/pub/slides/slides_tmpl/image/25-08-27-19:59:58-d2nf6fh8bjvh7rlj022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9190" y="437515"/>
            <a:ext cx="5194300" cy="6534785"/>
          </a:xfrm>
          <a:prstGeom prst="rect">
            <a:avLst/>
          </a:prstGeom>
        </p:spPr>
      </p:pic>
      <p:sp>
        <p:nvSpPr>
          <p:cNvPr id="12" name="Text 9"/>
          <p:cNvSpPr/>
          <p:nvPr/>
        </p:nvSpPr>
        <p:spPr>
          <a:xfrm>
            <a:off x="962660" y="2830195"/>
            <a:ext cx="7691755" cy="374253"/>
          </a:xfrm>
          <a:prstGeom prst="rect">
            <a:avLst/>
          </a:prstGeom>
          <a:noFill/>
          <a:ln/>
        </p:spPr>
        <p:txBody>
          <a:bodyPr wrap="square" lIns="91440" tIns="45720" rIns="91440" bIns="45720" rtlCol="0" anchor="ctr">
            <a:spAutoFit/>
          </a:bodyPr>
          <a:lstStyle/>
          <a:p>
            <a:pPr algn="ctr">
              <a:lnSpc>
                <a:spcPct val="120000"/>
              </a:lnSpc>
            </a:pPr>
            <a:r>
              <a:rPr lang="en-US" sz="2000" b="1" dirty="0">
                <a:solidFill>
                  <a:srgbClr val="171717"/>
                </a:solidFill>
                <a:latin typeface="Noto Sans SC" pitchFamily="34" charset="0"/>
                <a:ea typeface="Noto Sans SC" pitchFamily="34" charset="-122"/>
                <a:cs typeface="Noto Sans SC" pitchFamily="34" charset="-120"/>
              </a:rPr>
              <a:t>Design a Personal Project</a:t>
            </a:r>
            <a:endParaRPr lang="en-US" sz="1600" dirty="0"/>
          </a:p>
        </p:txBody>
      </p:sp>
      <p:sp>
        <p:nvSpPr>
          <p:cNvPr id="13" name="Text 10"/>
          <p:cNvSpPr/>
          <p:nvPr/>
        </p:nvSpPr>
        <p:spPr>
          <a:xfrm>
            <a:off x="895350" y="3443605"/>
            <a:ext cx="7867650" cy="1829435"/>
          </a:xfrm>
          <a:prstGeom prst="rect">
            <a:avLst/>
          </a:prstGeom>
          <a:noFill/>
          <a:ln/>
        </p:spPr>
        <p:txBody>
          <a:bodyPr wrap="square" lIns="91440" tIns="45720" rIns="91440" bIns="45720" rtlCol="0" anchor="t"/>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Participants design a low-stakes project—such as a poem, budget, study guide, or marketing pitch—where they supply the vision and AI provides drafts, data, or visuals. This hands-on approach fosters practical learning and creativity.</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Widescreen</PresentationFormat>
  <Paragraphs>84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MiSans</vt:lpstr>
      <vt:lpstr>Arial</vt:lpstr>
      <vt:lpstr>Noto Sans SC</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AI Practice Blueprint</dc:title>
  <dc:subject>Daily AI Practice Blueprint</dc:subject>
  <dc:creator>Kimi</dc:creator>
  <cp:lastModifiedBy>Sean</cp:lastModifiedBy>
  <cp:revision>2</cp:revision>
  <dcterms:created xsi:type="dcterms:W3CDTF">2025-12-02T16:07:58Z</dcterms:created>
  <dcterms:modified xsi:type="dcterms:W3CDTF">2025-12-02T16:08:56Z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{"Label":"Daily AI Practice Blueprint","ContentProducer":"001191110108MACG2KBH8F10000","ProduceID":"d4ngt26d44j85p2hf4qg","ReservedCode1":"","ContentPropagator":"001191110108MACG2KBH8F20000","PropagateID":"d4ngt26d44j85p2hf4qg","ReservedCode2":""}</vt:lpwstr>
  </property>
</Properties>
</file>